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6" r:id="rId1"/>
  </p:sldMasterIdLst>
  <p:notesMasterIdLst>
    <p:notesMasterId r:id="rId45"/>
  </p:notesMasterIdLst>
  <p:sldIdLst>
    <p:sldId id="256" r:id="rId2"/>
    <p:sldId id="285" r:id="rId3"/>
    <p:sldId id="286" r:id="rId4"/>
    <p:sldId id="292" r:id="rId5"/>
    <p:sldId id="298" r:id="rId6"/>
    <p:sldId id="306" r:id="rId7"/>
    <p:sldId id="307" r:id="rId8"/>
    <p:sldId id="299" r:id="rId9"/>
    <p:sldId id="301" r:id="rId10"/>
    <p:sldId id="302" r:id="rId11"/>
    <p:sldId id="303" r:id="rId12"/>
    <p:sldId id="304" r:id="rId13"/>
    <p:sldId id="305" r:id="rId14"/>
    <p:sldId id="300" r:id="rId15"/>
    <p:sldId id="296" r:id="rId16"/>
    <p:sldId id="309" r:id="rId17"/>
    <p:sldId id="310" r:id="rId18"/>
    <p:sldId id="311" r:id="rId19"/>
    <p:sldId id="312" r:id="rId20"/>
    <p:sldId id="313" r:id="rId21"/>
    <p:sldId id="314" r:id="rId22"/>
    <p:sldId id="319" r:id="rId23"/>
    <p:sldId id="320" r:id="rId24"/>
    <p:sldId id="322" r:id="rId25"/>
    <p:sldId id="323" r:id="rId26"/>
    <p:sldId id="321" r:id="rId27"/>
    <p:sldId id="318" r:id="rId28"/>
    <p:sldId id="324" r:id="rId29"/>
    <p:sldId id="315" r:id="rId30"/>
    <p:sldId id="316" r:id="rId31"/>
    <p:sldId id="335" r:id="rId32"/>
    <p:sldId id="336" r:id="rId33"/>
    <p:sldId id="325" r:id="rId34"/>
    <p:sldId id="334" r:id="rId35"/>
    <p:sldId id="326" r:id="rId36"/>
    <p:sldId id="327" r:id="rId37"/>
    <p:sldId id="328" r:id="rId38"/>
    <p:sldId id="329" r:id="rId39"/>
    <p:sldId id="330" r:id="rId40"/>
    <p:sldId id="331" r:id="rId41"/>
    <p:sldId id="332" r:id="rId42"/>
    <p:sldId id="293" r:id="rId43"/>
    <p:sldId id="333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88"/>
    <p:restoredTop sz="94803"/>
  </p:normalViewPr>
  <p:slideViewPr>
    <p:cSldViewPr snapToGrid="0" snapToObjects="1">
      <p:cViewPr varScale="1">
        <p:scale>
          <a:sx n="139" d="100"/>
          <a:sy n="139" d="100"/>
        </p:scale>
        <p:origin x="10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45307-6ED4-B142-BD64-10F739779302}" type="datetimeFigureOut">
              <a:rPr lang="en-US" smtClean="0"/>
              <a:t>3/14/25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BDE956-AECE-4A49-8BC2-51A8C013B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978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BDE956-AECE-4A49-8BC2-51A8C013B7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57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44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379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80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33876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59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966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44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678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3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00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9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07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20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16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01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5031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755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347D3-4C9A-C240-8F14-750059DFEEB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91E88-2515-D24B-B4EA-67D975D08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2601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07" r:id="rId1"/>
    <p:sldLayoutId id="2147484008" r:id="rId2"/>
    <p:sldLayoutId id="2147484009" r:id="rId3"/>
    <p:sldLayoutId id="2147484010" r:id="rId4"/>
    <p:sldLayoutId id="2147484011" r:id="rId5"/>
    <p:sldLayoutId id="2147484012" r:id="rId6"/>
    <p:sldLayoutId id="2147484013" r:id="rId7"/>
    <p:sldLayoutId id="2147484014" r:id="rId8"/>
    <p:sldLayoutId id="2147484015" r:id="rId9"/>
    <p:sldLayoutId id="2147484016" r:id="rId10"/>
    <p:sldLayoutId id="2147484017" r:id="rId11"/>
    <p:sldLayoutId id="2147484018" r:id="rId12"/>
    <p:sldLayoutId id="2147484019" r:id="rId13"/>
    <p:sldLayoutId id="2147484020" r:id="rId14"/>
    <p:sldLayoutId id="2147484021" r:id="rId15"/>
    <p:sldLayoutId id="2147484022" r:id="rId16"/>
    <p:sldLayoutId id="214748402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F7A2C-CECB-EA45-9A8F-28914F6ACB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Computational Geometry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C3BA16-EE93-B74E-A27C-2B68B596BB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Advanced Algorithms</a:t>
            </a:r>
            <a:br>
              <a:rPr lang="en-US" dirty="0"/>
            </a:br>
            <a:r>
              <a:rPr lang="en-US" dirty="0"/>
              <a:t>Mark Floryan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CLRS Ch. 33 and some outside readings</a:t>
            </a:r>
          </a:p>
        </p:txBody>
      </p:sp>
    </p:spTree>
    <p:extLst>
      <p:ext uri="{BB962C8B-B14F-4D97-AF65-F5344CB8AC3E}">
        <p14:creationId xmlns:p14="http://schemas.microsoft.com/office/powerpoint/2010/main" val="443730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Graham’s Scan: Example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3361CE-6908-2047-9FF8-B6E34F614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094" y="1751724"/>
            <a:ext cx="4791095" cy="32897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00AF43-729E-C043-956A-864E37B4A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330" y="1751724"/>
            <a:ext cx="4855948" cy="334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706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Graham’s Scan: Example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00AF43-729E-C043-956A-864E37B4A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00" y="1828800"/>
            <a:ext cx="4781464" cy="32892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00FA340-F4D7-F042-84BE-BF33B6F0D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933" y="1832740"/>
            <a:ext cx="5024003" cy="328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Graham’s Scan: Example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0FA340-F4D7-F042-84BE-BF33B6F0D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59" y="1888138"/>
            <a:ext cx="4972101" cy="32514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9A6CE15-824E-9C49-8BCD-7AAA309D6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363" y="1888139"/>
            <a:ext cx="5007412" cy="325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61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Graham’s Scan: Example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A6CE15-824E-9C49-8BCD-7AAA309D6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56" y="1786322"/>
            <a:ext cx="4921419" cy="31955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4639F6-E2A0-2E4C-B768-A94E81580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605" y="1786321"/>
            <a:ext cx="5198613" cy="319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571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ASIDE: Farthest Pair of Points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7E0EDE-F53A-8341-AC3F-C90A9D29D276}"/>
              </a:ext>
            </a:extLst>
          </p:cNvPr>
          <p:cNvSpPr txBox="1">
            <a:spLocks/>
          </p:cNvSpPr>
          <p:nvPr/>
        </p:nvSpPr>
        <p:spPr>
          <a:xfrm>
            <a:off x="936132" y="1915204"/>
            <a:ext cx="5165119" cy="32795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Problem Statement</a:t>
            </a:r>
            <a:r>
              <a:rPr lang="en-US" sz="2000" dirty="0"/>
              <a:t>: Given a set of points, find the two that are furthest away from one another.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Can you solve this problem?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Prove</a:t>
            </a:r>
            <a:r>
              <a:rPr lang="en-US" sz="2000" dirty="0"/>
              <a:t>: The farthest pair of points must lie on the convex hull.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B6EBEC-CD1E-A349-8682-C97728665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383" y="1915204"/>
            <a:ext cx="5134568" cy="327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031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19C56-21DC-0A40-AA49-9AF4AF4C9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Quad-Trees</a:t>
            </a:r>
          </a:p>
        </p:txBody>
      </p:sp>
    </p:spTree>
    <p:extLst>
      <p:ext uri="{BB962C8B-B14F-4D97-AF65-F5344CB8AC3E}">
        <p14:creationId xmlns:p14="http://schemas.microsoft.com/office/powerpoint/2010/main" val="1435806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Problem: Keeping Track of Data Points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7E0EDE-F53A-8341-AC3F-C90A9D29D276}"/>
              </a:ext>
            </a:extLst>
          </p:cNvPr>
          <p:cNvSpPr txBox="1">
            <a:spLocks/>
          </p:cNvSpPr>
          <p:nvPr/>
        </p:nvSpPr>
        <p:spPr>
          <a:xfrm>
            <a:off x="880954" y="1137590"/>
            <a:ext cx="5969164" cy="5404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Suppose we work for a tech company (like Google maybe), and want the following functionality: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Given that cell phones are using maps and pinging their location regularly, we want to be able to store the </a:t>
            </a:r>
            <a:r>
              <a:rPr lang="en-US" sz="2000" dirty="0" err="1"/>
              <a:t>x,y</a:t>
            </a:r>
            <a:r>
              <a:rPr lang="en-US" sz="2000" dirty="0"/>
              <a:t> locations of users and support the following operations:</a:t>
            </a:r>
          </a:p>
          <a:p>
            <a:pPr lvl="1"/>
            <a:r>
              <a:rPr lang="en-US" sz="1600" b="1" i="1" u="sng" dirty="0"/>
              <a:t>Insert(</a:t>
            </a:r>
            <a:r>
              <a:rPr lang="en-US" sz="1600" b="1" i="1" u="sng" dirty="0" err="1"/>
              <a:t>x,y</a:t>
            </a:r>
            <a:r>
              <a:rPr lang="en-US" sz="1600" b="1" i="1" u="sng" dirty="0"/>
              <a:t>)</a:t>
            </a:r>
            <a:r>
              <a:rPr lang="en-US" sz="1600" dirty="0"/>
              <a:t>: Insert a new point into the data structure</a:t>
            </a:r>
          </a:p>
          <a:p>
            <a:pPr lvl="1"/>
            <a:r>
              <a:rPr lang="en-US" sz="1600" b="1" i="1" u="sng" dirty="0"/>
              <a:t>Delete(</a:t>
            </a:r>
            <a:r>
              <a:rPr lang="en-US" sz="1600" b="1" i="1" u="sng" dirty="0" err="1"/>
              <a:t>x,y</a:t>
            </a:r>
            <a:r>
              <a:rPr lang="en-US" sz="1600" b="1" i="1" u="sng" dirty="0"/>
              <a:t>)</a:t>
            </a:r>
            <a:r>
              <a:rPr lang="en-US" sz="1600" dirty="0"/>
              <a:t>: Delete a point from the structure</a:t>
            </a:r>
          </a:p>
          <a:p>
            <a:pPr lvl="1"/>
            <a:r>
              <a:rPr lang="en-US" sz="1600" b="1" i="1" u="sng" dirty="0"/>
              <a:t>Get(p1,p2)</a:t>
            </a:r>
            <a:r>
              <a:rPr lang="en-US" sz="1600" dirty="0"/>
              <a:t>: Get the points that fall in the rectangle defined by upper left corner p1 and lower right corner p2</a:t>
            </a:r>
          </a:p>
          <a:p>
            <a:pPr lvl="1"/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1429A8-CE74-9A4E-983E-D425CC1CE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2137" y="1957404"/>
            <a:ext cx="4047139" cy="242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41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Traditional Data Structures Will Not Work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7E0EDE-F53A-8341-AC3F-C90A9D29D276}"/>
              </a:ext>
            </a:extLst>
          </p:cNvPr>
          <p:cNvSpPr txBox="1">
            <a:spLocks/>
          </p:cNvSpPr>
          <p:nvPr/>
        </p:nvSpPr>
        <p:spPr>
          <a:xfrm>
            <a:off x="2538248" y="1489840"/>
            <a:ext cx="4311869" cy="50523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Why? Consider: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List:</a:t>
            </a:r>
            <a:br>
              <a:rPr lang="en-US" sz="2000" b="1" i="1" u="sng" dirty="0"/>
            </a:br>
            <a:r>
              <a:rPr lang="en-US" sz="2000" b="1" i="1" u="sng" dirty="0"/>
              <a:t>Hash Table:</a:t>
            </a:r>
            <a:br>
              <a:rPr lang="en-US" sz="2000" b="1" i="1" u="sng" dirty="0"/>
            </a:br>
            <a:r>
              <a:rPr lang="en-US" sz="2000" b="1" i="1" u="sng" dirty="0"/>
              <a:t>Binary Search Tree:</a:t>
            </a:r>
            <a:br>
              <a:rPr lang="en-US" sz="2000" b="1" i="1" u="sng" dirty="0"/>
            </a:br>
            <a:r>
              <a:rPr lang="en-US" sz="2000" b="1" i="1" u="sng" dirty="0"/>
              <a:t>Priority Queue: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Why won’t these work?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1429A8-CE74-9A4E-983E-D425CC1CE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502" y="2099293"/>
            <a:ext cx="4047139" cy="242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7510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Enter the Quad Tree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7E0EDE-F53A-8341-AC3F-C90A9D29D276}"/>
              </a:ext>
            </a:extLst>
          </p:cNvPr>
          <p:cNvSpPr txBox="1">
            <a:spLocks/>
          </p:cNvSpPr>
          <p:nvPr/>
        </p:nvSpPr>
        <p:spPr>
          <a:xfrm>
            <a:off x="857305" y="6436856"/>
            <a:ext cx="3659514" cy="3896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*Source: https://</a:t>
            </a:r>
            <a:r>
              <a:rPr lang="en-US" sz="1600" dirty="0" err="1"/>
              <a:t>jimkang.com</a:t>
            </a:r>
            <a:r>
              <a:rPr lang="en-US" sz="1600" dirty="0"/>
              <a:t>/</a:t>
            </a:r>
            <a:r>
              <a:rPr lang="en-US" sz="1600" dirty="0" err="1"/>
              <a:t>quadtreevis</a:t>
            </a:r>
            <a:r>
              <a:rPr lang="en-US" sz="1600" dirty="0"/>
              <a:t>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3E463F-172A-5147-98A9-0BAD2BCF7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747" y="1835760"/>
            <a:ext cx="6905328" cy="4043855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7493E3F-6016-E448-AF04-24F170FD14B0}"/>
              </a:ext>
            </a:extLst>
          </p:cNvPr>
          <p:cNvSpPr txBox="1">
            <a:spLocks/>
          </p:cNvSpPr>
          <p:nvPr/>
        </p:nvSpPr>
        <p:spPr>
          <a:xfrm>
            <a:off x="922995" y="913668"/>
            <a:ext cx="10412412" cy="7801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The Quad Tree is a space partitioning data structure. Points are organized by splitting the overall plane into four sub-squares recursively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73D04D3-E3C8-DD4E-B33E-DC1FA729FC77}"/>
              </a:ext>
            </a:extLst>
          </p:cNvPr>
          <p:cNvSpPr txBox="1">
            <a:spLocks/>
          </p:cNvSpPr>
          <p:nvPr/>
        </p:nvSpPr>
        <p:spPr>
          <a:xfrm>
            <a:off x="440099" y="2378631"/>
            <a:ext cx="2211713" cy="9817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i="1" dirty="0"/>
              <a:t>Each sub-square contains no more than four children. 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6056995-CBE2-1549-A92E-0761160FD497}"/>
              </a:ext>
            </a:extLst>
          </p:cNvPr>
          <p:cNvSpPr txBox="1">
            <a:spLocks/>
          </p:cNvSpPr>
          <p:nvPr/>
        </p:nvSpPr>
        <p:spPr>
          <a:xfrm>
            <a:off x="244275" y="4242840"/>
            <a:ext cx="2388564" cy="9817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i="1" dirty="0"/>
              <a:t>Each “child” can be a point OR a sub-square (one quarter of this square)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B079C18-4071-6C40-9ACA-F4B931C80064}"/>
              </a:ext>
            </a:extLst>
          </p:cNvPr>
          <p:cNvSpPr txBox="1">
            <a:spLocks/>
          </p:cNvSpPr>
          <p:nvPr/>
        </p:nvSpPr>
        <p:spPr>
          <a:xfrm>
            <a:off x="9555983" y="3094585"/>
            <a:ext cx="2388564" cy="9817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dirty="0"/>
              <a:t>Note that some nodes will have 0-3 children</a:t>
            </a:r>
          </a:p>
        </p:txBody>
      </p:sp>
    </p:spTree>
    <p:extLst>
      <p:ext uri="{BB962C8B-B14F-4D97-AF65-F5344CB8AC3E}">
        <p14:creationId xmlns:p14="http://schemas.microsoft.com/office/powerpoint/2010/main" val="1138504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Enter the Quad Tree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7E0EDE-F53A-8341-AC3F-C90A9D29D276}"/>
              </a:ext>
            </a:extLst>
          </p:cNvPr>
          <p:cNvSpPr txBox="1">
            <a:spLocks/>
          </p:cNvSpPr>
          <p:nvPr/>
        </p:nvSpPr>
        <p:spPr>
          <a:xfrm>
            <a:off x="857305" y="6436856"/>
            <a:ext cx="3659514" cy="3896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*Source: https://</a:t>
            </a:r>
            <a:r>
              <a:rPr lang="en-US" sz="1600" dirty="0" err="1"/>
              <a:t>jimkang.com</a:t>
            </a:r>
            <a:r>
              <a:rPr lang="en-US" sz="1600" dirty="0"/>
              <a:t>/</a:t>
            </a:r>
            <a:r>
              <a:rPr lang="en-US" sz="1600" dirty="0" err="1"/>
              <a:t>quadtreevis</a:t>
            </a:r>
            <a:r>
              <a:rPr lang="en-US" sz="1600" dirty="0"/>
              <a:t>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3E463F-172A-5147-98A9-0BAD2BCF7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05" y="1813039"/>
            <a:ext cx="5832336" cy="34154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D1889E6-8525-E54F-8618-311002383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306" y="1813038"/>
            <a:ext cx="5670040" cy="34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106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19C56-21DC-0A40-AA49-9AF4AF4C9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349845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Building A Quad Tree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7E0EDE-F53A-8341-AC3F-C90A9D29D276}"/>
              </a:ext>
            </a:extLst>
          </p:cNvPr>
          <p:cNvSpPr txBox="1">
            <a:spLocks/>
          </p:cNvSpPr>
          <p:nvPr/>
        </p:nvSpPr>
        <p:spPr>
          <a:xfrm>
            <a:off x="1986455" y="1089328"/>
            <a:ext cx="4043855" cy="487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i="1" u="sng" dirty="0"/>
              <a:t>Quad objects store nodes of our tree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E4D03F-5786-1B42-9DA4-36F468107A37}"/>
              </a:ext>
            </a:extLst>
          </p:cNvPr>
          <p:cNvSpPr txBox="1">
            <a:spLocks/>
          </p:cNvSpPr>
          <p:nvPr/>
        </p:nvSpPr>
        <p:spPr>
          <a:xfrm>
            <a:off x="1986455" y="1576550"/>
            <a:ext cx="4043855" cy="504496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Object Quad: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/* Details of physical bounds for this quad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Point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topLeft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Point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bottomRight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	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/* Points stored here (if leaf node only)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Point[] data;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	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/* Children of this tree (null if not exists)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Quad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topLeftChild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Quad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topRightChild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Quad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bottomLeftChild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Quad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bottomRightChild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8069AAB-0A58-3F4C-AE91-3DA5ECD8FBC6}"/>
              </a:ext>
            </a:extLst>
          </p:cNvPr>
          <p:cNvSpPr txBox="1">
            <a:spLocks/>
          </p:cNvSpPr>
          <p:nvPr/>
        </p:nvSpPr>
        <p:spPr>
          <a:xfrm>
            <a:off x="184972" y="3759342"/>
            <a:ext cx="1801483" cy="8993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400" i="1" dirty="0"/>
              <a:t>Note: data XOR the quad children will be null. This is how you tell if leaf node or not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3FDDA9E-EFDF-D843-850F-86881B3D364A}"/>
              </a:ext>
            </a:extLst>
          </p:cNvPr>
          <p:cNvSpPr txBox="1">
            <a:spLocks/>
          </p:cNvSpPr>
          <p:nvPr/>
        </p:nvSpPr>
        <p:spPr>
          <a:xfrm>
            <a:off x="6892164" y="1576550"/>
            <a:ext cx="4309236" cy="504496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Object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QuadTree</a:t>
            </a:r>
            <a:r>
              <a:rPr lang="en-US" sz="1600" i="1" dirty="0">
                <a:solidFill>
                  <a:sysClr val="windowText" lastClr="000000"/>
                </a:solidFill>
              </a:rPr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/* Root of the tree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Quad root;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i="1" dirty="0">
              <a:solidFill>
                <a:sysClr val="windowText" lastClr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/* Maximum size of one dimension(e.g., 2</a:t>
            </a:r>
            <a:r>
              <a:rPr lang="en-US" sz="1600" i="1" baseline="30000" dirty="0">
                <a:solidFill>
                  <a:schemeClr val="tx1">
                    <a:lumMod val="50000"/>
                  </a:schemeClr>
                </a:solidFill>
              </a:rPr>
              <a:t>9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)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Long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maxCoordinate</a:t>
            </a:r>
            <a:r>
              <a:rPr lang="en-US" sz="1600" i="1" dirty="0">
                <a:solidFill>
                  <a:sysClr val="windowText" lastClr="000000"/>
                </a:solidFill>
              </a:rPr>
              <a:t> = pow(2,9);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i="1" dirty="0">
              <a:solidFill>
                <a:sysClr val="windowText" lastClr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/* Minimum length/width of a quad (e.g., 1)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Long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minSize</a:t>
            </a:r>
            <a:r>
              <a:rPr lang="en-US" sz="1600" i="1" dirty="0">
                <a:solidFill>
                  <a:sysClr val="windowText" lastClr="000000"/>
                </a:solidFill>
              </a:rPr>
              <a:t> = 1;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i="1" dirty="0">
              <a:solidFill>
                <a:sysClr val="windowText" lastClr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400" i="1" dirty="0">
                <a:solidFill>
                  <a:sysClr val="windowText" lastClr="000000"/>
                </a:solidFill>
              </a:rPr>
              <a:t>    </a:t>
            </a:r>
            <a:r>
              <a:rPr lang="en-US" sz="1400" i="1" dirty="0">
                <a:solidFill>
                  <a:schemeClr val="tx1">
                    <a:lumMod val="50000"/>
                  </a:schemeClr>
                </a:solidFill>
              </a:rPr>
              <a:t>/* A single quad can only store up to this many points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Int</a:t>
            </a:r>
            <a:r>
              <a:rPr lang="en-US" sz="1600" i="1" dirty="0">
                <a:solidFill>
                  <a:sysClr val="windowText" lastClr="000000"/>
                </a:solidFill>
              </a:rPr>
              <a:t>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pointsPerQuad</a:t>
            </a:r>
            <a:r>
              <a:rPr lang="en-US" sz="1600" i="1" dirty="0">
                <a:solidFill>
                  <a:sysClr val="windowText" lastClr="000000"/>
                </a:solidFill>
              </a:rPr>
              <a:t> = 5;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i="1" dirty="0">
              <a:solidFill>
                <a:sysClr val="windowText" lastClr="000000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2418B3C-8D83-9846-88F4-4D89A287EC30}"/>
              </a:ext>
            </a:extLst>
          </p:cNvPr>
          <p:cNvSpPr txBox="1">
            <a:spLocks/>
          </p:cNvSpPr>
          <p:nvPr/>
        </p:nvSpPr>
        <p:spPr>
          <a:xfrm>
            <a:off x="6892164" y="1089328"/>
            <a:ext cx="4309236" cy="487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i="1" u="sng" dirty="0"/>
              <a:t>Some variables global to the DS</a:t>
            </a:r>
          </a:p>
        </p:txBody>
      </p:sp>
    </p:spTree>
    <p:extLst>
      <p:ext uri="{BB962C8B-B14F-4D97-AF65-F5344CB8AC3E}">
        <p14:creationId xmlns:p14="http://schemas.microsoft.com/office/powerpoint/2010/main" val="825013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Quad Tree: Insert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6B35A7-33B4-2246-9592-F0BBDFD568CC}"/>
              </a:ext>
            </a:extLst>
          </p:cNvPr>
          <p:cNvSpPr txBox="1">
            <a:spLocks/>
          </p:cNvSpPr>
          <p:nvPr/>
        </p:nvSpPr>
        <p:spPr>
          <a:xfrm>
            <a:off x="1371680" y="1145472"/>
            <a:ext cx="9445461" cy="5404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Overall Idea</a:t>
            </a:r>
            <a:r>
              <a:rPr lang="en-US" sz="2000" dirty="0"/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sz="2000" dirty="0"/>
            </a:br>
            <a:r>
              <a:rPr lang="en-US" sz="2000" dirty="0"/>
              <a:t>Traverse the tree until you hit a quad with no data and no children. Insert the data (point) at this quad.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Issues</a:t>
            </a:r>
            <a:r>
              <a:rPr lang="en-US" sz="2000" dirty="0"/>
              <a:t>:</a:t>
            </a:r>
          </a:p>
          <a:p>
            <a:pPr lvl="1"/>
            <a:r>
              <a:rPr lang="en-US" sz="1600" dirty="0"/>
              <a:t>Need to create quads that are null along the way as we go if THIS quad has any other children.</a:t>
            </a:r>
          </a:p>
          <a:p>
            <a:pPr lvl="1"/>
            <a:r>
              <a:rPr lang="en-US" sz="1600" dirty="0"/>
              <a:t>The leaf node you reach might already have a maximum number of points in it. Need to turn this node into an internal node and re-insert all nodes (the old ones and new one)</a:t>
            </a:r>
          </a:p>
        </p:txBody>
      </p:sp>
    </p:spTree>
    <p:extLst>
      <p:ext uri="{BB962C8B-B14F-4D97-AF65-F5344CB8AC3E}">
        <p14:creationId xmlns:p14="http://schemas.microsoft.com/office/powerpoint/2010/main" val="1234911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Insert Cases: Recursive Case 1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EDA6A68-FF73-A246-BEA8-ABEFF48E5A9A}"/>
              </a:ext>
            </a:extLst>
          </p:cNvPr>
          <p:cNvSpPr txBox="1">
            <a:spLocks/>
          </p:cNvSpPr>
          <p:nvPr/>
        </p:nvSpPr>
        <p:spPr>
          <a:xfrm>
            <a:off x="9721672" y="1372913"/>
            <a:ext cx="1325738" cy="734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Black Node is being inserted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9AD177-4DBC-8841-9CB4-00FE982C60B8}"/>
              </a:ext>
            </a:extLst>
          </p:cNvPr>
          <p:cNvCxnSpPr/>
          <p:nvPr/>
        </p:nvCxnSpPr>
        <p:spPr>
          <a:xfrm flipH="1">
            <a:off x="8237483" y="1773621"/>
            <a:ext cx="1347951" cy="4519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EEC8A3F-7C4A-AC40-BDDF-4083B2FE852B}"/>
              </a:ext>
            </a:extLst>
          </p:cNvPr>
          <p:cNvSpPr txBox="1">
            <a:spLocks/>
          </p:cNvSpPr>
          <p:nvPr/>
        </p:nvSpPr>
        <p:spPr>
          <a:xfrm>
            <a:off x="3649717" y="6186650"/>
            <a:ext cx="5171766" cy="3967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These gray nodes are null because they contain NO points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8E79C5-DCA9-9646-A1E6-4C5EAAD596F7}"/>
              </a:ext>
            </a:extLst>
          </p:cNvPr>
          <p:cNvCxnSpPr>
            <a:cxnSpLocks/>
          </p:cNvCxnSpPr>
          <p:nvPr/>
        </p:nvCxnSpPr>
        <p:spPr>
          <a:xfrm flipH="1" flipV="1">
            <a:off x="8237484" y="3200399"/>
            <a:ext cx="693682" cy="5675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28EC7FB-0712-BF44-9EA4-F84A74A48DE7}"/>
              </a:ext>
            </a:extLst>
          </p:cNvPr>
          <p:cNvSpPr txBox="1">
            <a:spLocks/>
          </p:cNvSpPr>
          <p:nvPr/>
        </p:nvSpPr>
        <p:spPr>
          <a:xfrm>
            <a:off x="8993829" y="3962398"/>
            <a:ext cx="1973715" cy="1698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Upper right quad (sub-quad) already contains an internal node. Simply </a:t>
            </a:r>
            <a:r>
              <a:rPr lang="en-US" sz="1600" i="1" dirty="0" err="1"/>
              <a:t>recurse</a:t>
            </a:r>
            <a:r>
              <a:rPr lang="en-US" sz="1600" i="1" dirty="0"/>
              <a:t> on upper right quad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5AAE1C8-A347-9145-8982-D4E7D00AD8DD}"/>
              </a:ext>
            </a:extLst>
          </p:cNvPr>
          <p:cNvCxnSpPr>
            <a:cxnSpLocks/>
          </p:cNvCxnSpPr>
          <p:nvPr/>
        </p:nvCxnSpPr>
        <p:spPr>
          <a:xfrm flipH="1" flipV="1">
            <a:off x="3100553" y="6127531"/>
            <a:ext cx="549164" cy="257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8A5BF0DE-4CB8-E548-9981-C44E53BB6243}"/>
              </a:ext>
            </a:extLst>
          </p:cNvPr>
          <p:cNvGrpSpPr/>
          <p:nvPr/>
        </p:nvGrpSpPr>
        <p:grpSpPr>
          <a:xfrm>
            <a:off x="1332183" y="1560785"/>
            <a:ext cx="6773913" cy="4456387"/>
            <a:chOff x="1332183" y="1560785"/>
            <a:chExt cx="6773913" cy="445638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8DB4D02-B28A-D24E-981C-1AE577CB9E46}"/>
                </a:ext>
              </a:extLst>
            </p:cNvPr>
            <p:cNvSpPr/>
            <p:nvPr/>
          </p:nvSpPr>
          <p:spPr>
            <a:xfrm>
              <a:off x="1332183" y="1560786"/>
              <a:ext cx="3365938" cy="22071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BC406AF-C56F-EE4C-89BF-8853639788FF}"/>
                </a:ext>
              </a:extLst>
            </p:cNvPr>
            <p:cNvSpPr/>
            <p:nvPr/>
          </p:nvSpPr>
          <p:spPr>
            <a:xfrm>
              <a:off x="4740158" y="1560785"/>
              <a:ext cx="3365938" cy="22071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C05B4BF-27C2-DC4F-8677-874B4C87B0DA}"/>
                </a:ext>
              </a:extLst>
            </p:cNvPr>
            <p:cNvSpPr/>
            <p:nvPr/>
          </p:nvSpPr>
          <p:spPr>
            <a:xfrm>
              <a:off x="1332183" y="3809999"/>
              <a:ext cx="3365938" cy="2207173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B9A8D9B-741F-6749-B09B-82F07C6530A4}"/>
                </a:ext>
              </a:extLst>
            </p:cNvPr>
            <p:cNvSpPr/>
            <p:nvPr/>
          </p:nvSpPr>
          <p:spPr>
            <a:xfrm>
              <a:off x="4740158" y="3809998"/>
              <a:ext cx="3365938" cy="2207173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580C1B5-9CC8-0240-A8EC-F5CB4DD39276}"/>
                </a:ext>
              </a:extLst>
            </p:cNvPr>
            <p:cNvSpPr/>
            <p:nvPr/>
          </p:nvSpPr>
          <p:spPr>
            <a:xfrm>
              <a:off x="1876093" y="1773621"/>
              <a:ext cx="118241" cy="11824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CF9DB92-ED64-5340-8A34-AE9A0D8BE14F}"/>
                </a:ext>
              </a:extLst>
            </p:cNvPr>
            <p:cNvSpPr/>
            <p:nvPr/>
          </p:nvSpPr>
          <p:spPr>
            <a:xfrm>
              <a:off x="5534732" y="2107324"/>
              <a:ext cx="118241" cy="11824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00E83DB-9528-E24A-AED7-CEA2236EE770}"/>
                </a:ext>
              </a:extLst>
            </p:cNvPr>
            <p:cNvSpPr/>
            <p:nvPr/>
          </p:nvSpPr>
          <p:spPr>
            <a:xfrm>
              <a:off x="6719773" y="2787869"/>
              <a:ext cx="118241" cy="11824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910E0BA-62AF-424E-8224-B5E41FC7994F}"/>
                </a:ext>
              </a:extLst>
            </p:cNvPr>
            <p:cNvSpPr/>
            <p:nvPr/>
          </p:nvSpPr>
          <p:spPr>
            <a:xfrm>
              <a:off x="5910477" y="3082158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2729AB0-AB72-3F40-AD3A-3CFBCE0E3DC3}"/>
                </a:ext>
              </a:extLst>
            </p:cNvPr>
            <p:cNvSpPr/>
            <p:nvPr/>
          </p:nvSpPr>
          <p:spPr>
            <a:xfrm>
              <a:off x="3316014" y="2085743"/>
              <a:ext cx="118241" cy="11824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26A652E-6969-534C-96E1-7891750D3BCE}"/>
                </a:ext>
              </a:extLst>
            </p:cNvPr>
            <p:cNvSpPr/>
            <p:nvPr/>
          </p:nvSpPr>
          <p:spPr>
            <a:xfrm>
              <a:off x="2380593" y="2669628"/>
              <a:ext cx="118241" cy="11824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711B8FB-F1F5-6548-9F47-F84358B6ADA7}"/>
                </a:ext>
              </a:extLst>
            </p:cNvPr>
            <p:cNvSpPr/>
            <p:nvPr/>
          </p:nvSpPr>
          <p:spPr>
            <a:xfrm>
              <a:off x="3833099" y="3200399"/>
              <a:ext cx="118241" cy="11824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11583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Insert Cases: Recursive Case 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DB4D02-B28A-D24E-981C-1AE577CB9E46}"/>
              </a:ext>
            </a:extLst>
          </p:cNvPr>
          <p:cNvSpPr/>
          <p:nvPr/>
        </p:nvSpPr>
        <p:spPr>
          <a:xfrm>
            <a:off x="1332183" y="1560786"/>
            <a:ext cx="3365938" cy="2207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C406AF-C56F-EE4C-89BF-8853639788FF}"/>
              </a:ext>
            </a:extLst>
          </p:cNvPr>
          <p:cNvSpPr/>
          <p:nvPr/>
        </p:nvSpPr>
        <p:spPr>
          <a:xfrm>
            <a:off x="4740158" y="1560785"/>
            <a:ext cx="3365938" cy="2207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05B4BF-27C2-DC4F-8677-874B4C87B0DA}"/>
              </a:ext>
            </a:extLst>
          </p:cNvPr>
          <p:cNvSpPr/>
          <p:nvPr/>
        </p:nvSpPr>
        <p:spPr>
          <a:xfrm>
            <a:off x="1332183" y="3809999"/>
            <a:ext cx="3365938" cy="2207173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9A8D9B-741F-6749-B09B-82F07C6530A4}"/>
              </a:ext>
            </a:extLst>
          </p:cNvPr>
          <p:cNvSpPr/>
          <p:nvPr/>
        </p:nvSpPr>
        <p:spPr>
          <a:xfrm>
            <a:off x="4740158" y="3809998"/>
            <a:ext cx="3365938" cy="2207173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580C1B5-9CC8-0240-A8EC-F5CB4DD39276}"/>
              </a:ext>
            </a:extLst>
          </p:cNvPr>
          <p:cNvSpPr/>
          <p:nvPr/>
        </p:nvSpPr>
        <p:spPr>
          <a:xfrm>
            <a:off x="1876093" y="1773621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F9DB92-ED64-5340-8A34-AE9A0D8BE14F}"/>
              </a:ext>
            </a:extLst>
          </p:cNvPr>
          <p:cNvSpPr/>
          <p:nvPr/>
        </p:nvSpPr>
        <p:spPr>
          <a:xfrm>
            <a:off x="5534732" y="2107324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00E83DB-9528-E24A-AED7-CEA2236EE770}"/>
              </a:ext>
            </a:extLst>
          </p:cNvPr>
          <p:cNvSpPr/>
          <p:nvPr/>
        </p:nvSpPr>
        <p:spPr>
          <a:xfrm>
            <a:off x="6719773" y="2787869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910E0BA-62AF-424E-8224-B5E41FC7994F}"/>
              </a:ext>
            </a:extLst>
          </p:cNvPr>
          <p:cNvSpPr/>
          <p:nvPr/>
        </p:nvSpPr>
        <p:spPr>
          <a:xfrm>
            <a:off x="5593852" y="4480034"/>
            <a:ext cx="118241" cy="11824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EDA6A68-FF73-A246-BEA8-ABEFF48E5A9A}"/>
              </a:ext>
            </a:extLst>
          </p:cNvPr>
          <p:cNvSpPr txBox="1">
            <a:spLocks/>
          </p:cNvSpPr>
          <p:nvPr/>
        </p:nvSpPr>
        <p:spPr>
          <a:xfrm>
            <a:off x="9642844" y="3171495"/>
            <a:ext cx="1325738" cy="734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Black Node is being inserted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9AD177-4DBC-8841-9CB4-00FE982C60B8}"/>
              </a:ext>
            </a:extLst>
          </p:cNvPr>
          <p:cNvCxnSpPr/>
          <p:nvPr/>
        </p:nvCxnSpPr>
        <p:spPr>
          <a:xfrm flipH="1">
            <a:off x="8237483" y="3679934"/>
            <a:ext cx="1347951" cy="4519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EEC8A3F-7C4A-AC40-BDDF-4083B2FE852B}"/>
              </a:ext>
            </a:extLst>
          </p:cNvPr>
          <p:cNvSpPr txBox="1">
            <a:spLocks/>
          </p:cNvSpPr>
          <p:nvPr/>
        </p:nvSpPr>
        <p:spPr>
          <a:xfrm>
            <a:off x="9397683" y="5033796"/>
            <a:ext cx="1973715" cy="1698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Lower right quad is null (has no points yet). So create that quad child first, then call insert on it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8E79C5-DCA9-9646-A1E6-4C5EAAD596F7}"/>
              </a:ext>
            </a:extLst>
          </p:cNvPr>
          <p:cNvCxnSpPr>
            <a:cxnSpLocks/>
          </p:cNvCxnSpPr>
          <p:nvPr/>
        </p:nvCxnSpPr>
        <p:spPr>
          <a:xfrm flipH="1" flipV="1">
            <a:off x="8237483" y="5033797"/>
            <a:ext cx="1160200" cy="5708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83AAD1B-F171-A743-901E-1ACB333F8443}"/>
              </a:ext>
            </a:extLst>
          </p:cNvPr>
          <p:cNvSpPr txBox="1">
            <a:spLocks/>
          </p:cNvSpPr>
          <p:nvPr/>
        </p:nvSpPr>
        <p:spPr>
          <a:xfrm>
            <a:off x="2916618" y="6186650"/>
            <a:ext cx="5171766" cy="3967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These gray nodes are null because they contain NO points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F11B1D-C922-F746-AFEB-ED474B591F81}"/>
              </a:ext>
            </a:extLst>
          </p:cNvPr>
          <p:cNvCxnSpPr>
            <a:cxnSpLocks/>
          </p:cNvCxnSpPr>
          <p:nvPr/>
        </p:nvCxnSpPr>
        <p:spPr>
          <a:xfrm flipH="1" flipV="1">
            <a:off x="2367454" y="6127531"/>
            <a:ext cx="549164" cy="257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33D08F12-06DF-4E41-A34E-A10F47B7768A}"/>
              </a:ext>
            </a:extLst>
          </p:cNvPr>
          <p:cNvSpPr/>
          <p:nvPr/>
        </p:nvSpPr>
        <p:spPr>
          <a:xfrm>
            <a:off x="2308333" y="2943320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0DE651E-48B6-E845-8750-50CF2992E82F}"/>
              </a:ext>
            </a:extLst>
          </p:cNvPr>
          <p:cNvSpPr/>
          <p:nvPr/>
        </p:nvSpPr>
        <p:spPr>
          <a:xfrm>
            <a:off x="3549866" y="1989083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370F0E2-79AC-214E-A4ED-C9E0856325DE}"/>
              </a:ext>
            </a:extLst>
          </p:cNvPr>
          <p:cNvSpPr/>
          <p:nvPr/>
        </p:nvSpPr>
        <p:spPr>
          <a:xfrm>
            <a:off x="4022831" y="3305503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714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Insert Cases: Recursive Case 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DB4D02-B28A-D24E-981C-1AE577CB9E46}"/>
              </a:ext>
            </a:extLst>
          </p:cNvPr>
          <p:cNvSpPr/>
          <p:nvPr/>
        </p:nvSpPr>
        <p:spPr>
          <a:xfrm>
            <a:off x="1332183" y="1560786"/>
            <a:ext cx="6769062" cy="44387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910E0BA-62AF-424E-8224-B5E41FC7994F}"/>
              </a:ext>
            </a:extLst>
          </p:cNvPr>
          <p:cNvSpPr/>
          <p:nvPr/>
        </p:nvSpPr>
        <p:spPr>
          <a:xfrm>
            <a:off x="5910477" y="3082158"/>
            <a:ext cx="118241" cy="11824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EDA6A68-FF73-A246-BEA8-ABEFF48E5A9A}"/>
              </a:ext>
            </a:extLst>
          </p:cNvPr>
          <p:cNvSpPr txBox="1">
            <a:spLocks/>
          </p:cNvSpPr>
          <p:nvPr/>
        </p:nvSpPr>
        <p:spPr>
          <a:xfrm>
            <a:off x="9721672" y="1372913"/>
            <a:ext cx="1325738" cy="734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Black Node is being inserted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9AD177-4DBC-8841-9CB4-00FE982C60B8}"/>
              </a:ext>
            </a:extLst>
          </p:cNvPr>
          <p:cNvCxnSpPr/>
          <p:nvPr/>
        </p:nvCxnSpPr>
        <p:spPr>
          <a:xfrm flipH="1">
            <a:off x="8237483" y="1773621"/>
            <a:ext cx="1347951" cy="4519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EEC8A3F-7C4A-AC40-BDDF-4083B2FE852B}"/>
              </a:ext>
            </a:extLst>
          </p:cNvPr>
          <p:cNvSpPr txBox="1">
            <a:spLocks/>
          </p:cNvSpPr>
          <p:nvPr/>
        </p:nvSpPr>
        <p:spPr>
          <a:xfrm>
            <a:off x="9459310" y="2791617"/>
            <a:ext cx="1973715" cy="1384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This quad has not been divided into sub quads yet AND already contains 5 points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8E79C5-DCA9-9646-A1E6-4C5EAAD596F7}"/>
              </a:ext>
            </a:extLst>
          </p:cNvPr>
          <p:cNvCxnSpPr>
            <a:cxnSpLocks/>
          </p:cNvCxnSpPr>
          <p:nvPr/>
        </p:nvCxnSpPr>
        <p:spPr>
          <a:xfrm flipH="1">
            <a:off x="8237484" y="3200399"/>
            <a:ext cx="122182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5518700-706D-9D48-8BCD-25D05F2A9FCB}"/>
              </a:ext>
            </a:extLst>
          </p:cNvPr>
          <p:cNvSpPr txBox="1">
            <a:spLocks/>
          </p:cNvSpPr>
          <p:nvPr/>
        </p:nvSpPr>
        <p:spPr>
          <a:xfrm>
            <a:off x="9459309" y="5186276"/>
            <a:ext cx="1973715" cy="1384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What to do in this case? </a:t>
            </a:r>
            <a:r>
              <a:rPr lang="en-US" sz="1600" b="1" i="1" u="sng" dirty="0"/>
              <a:t>See next slide!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C7A0D63-CB9A-1140-B5C2-633D9B693833}"/>
              </a:ext>
            </a:extLst>
          </p:cNvPr>
          <p:cNvCxnSpPr>
            <a:cxnSpLocks/>
          </p:cNvCxnSpPr>
          <p:nvPr/>
        </p:nvCxnSpPr>
        <p:spPr>
          <a:xfrm flipH="1" flipV="1">
            <a:off x="8363608" y="4661338"/>
            <a:ext cx="1095701" cy="66740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2E775D57-5324-6E4D-86FF-928E6920D548}"/>
              </a:ext>
            </a:extLst>
          </p:cNvPr>
          <p:cNvSpPr/>
          <p:nvPr/>
        </p:nvSpPr>
        <p:spPr>
          <a:xfrm>
            <a:off x="3398505" y="4235668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3B40178-3712-CF40-936D-2120D10A330E}"/>
              </a:ext>
            </a:extLst>
          </p:cNvPr>
          <p:cNvSpPr/>
          <p:nvPr/>
        </p:nvSpPr>
        <p:spPr>
          <a:xfrm>
            <a:off x="2904519" y="5385237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8F03122-4DCD-9242-BD7E-AA4928BAC6D7}"/>
              </a:ext>
            </a:extLst>
          </p:cNvPr>
          <p:cNvSpPr/>
          <p:nvPr/>
        </p:nvSpPr>
        <p:spPr>
          <a:xfrm>
            <a:off x="2242368" y="2850930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7284F07-B208-454E-8B1B-FD856158445E}"/>
              </a:ext>
            </a:extLst>
          </p:cNvPr>
          <p:cNvSpPr/>
          <p:nvPr/>
        </p:nvSpPr>
        <p:spPr>
          <a:xfrm>
            <a:off x="6869546" y="2166444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95CB68A-A1FD-124B-948D-A64ACA11288F}"/>
              </a:ext>
            </a:extLst>
          </p:cNvPr>
          <p:cNvSpPr/>
          <p:nvPr/>
        </p:nvSpPr>
        <p:spPr>
          <a:xfrm>
            <a:off x="1895526" y="4870229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087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D08033F-3953-BB4F-84BD-EDB03C52DA8B}"/>
              </a:ext>
            </a:extLst>
          </p:cNvPr>
          <p:cNvSpPr/>
          <p:nvPr/>
        </p:nvSpPr>
        <p:spPr>
          <a:xfrm>
            <a:off x="1321867" y="3809997"/>
            <a:ext cx="3365938" cy="2207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4DC445-BEA3-C44F-BE1F-B9A5E819EC87}"/>
              </a:ext>
            </a:extLst>
          </p:cNvPr>
          <p:cNvSpPr/>
          <p:nvPr/>
        </p:nvSpPr>
        <p:spPr>
          <a:xfrm>
            <a:off x="4740158" y="1560785"/>
            <a:ext cx="3365938" cy="2207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56F21A-797E-A044-8448-9CF47FB3CE56}"/>
              </a:ext>
            </a:extLst>
          </p:cNvPr>
          <p:cNvSpPr/>
          <p:nvPr/>
        </p:nvSpPr>
        <p:spPr>
          <a:xfrm>
            <a:off x="1321867" y="1560785"/>
            <a:ext cx="3365938" cy="220717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6D11BE2-705F-7D4B-80BF-5D060EE9FF39}"/>
              </a:ext>
            </a:extLst>
          </p:cNvPr>
          <p:cNvSpPr/>
          <p:nvPr/>
        </p:nvSpPr>
        <p:spPr>
          <a:xfrm>
            <a:off x="4740158" y="3809998"/>
            <a:ext cx="3365938" cy="2207173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Insert Cases: Recursive Case 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910E0BA-62AF-424E-8224-B5E41FC7994F}"/>
              </a:ext>
            </a:extLst>
          </p:cNvPr>
          <p:cNvSpPr/>
          <p:nvPr/>
        </p:nvSpPr>
        <p:spPr>
          <a:xfrm>
            <a:off x="5910477" y="3082158"/>
            <a:ext cx="118241" cy="11824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EDA6A68-FF73-A246-BEA8-ABEFF48E5A9A}"/>
              </a:ext>
            </a:extLst>
          </p:cNvPr>
          <p:cNvSpPr txBox="1">
            <a:spLocks/>
          </p:cNvSpPr>
          <p:nvPr/>
        </p:nvSpPr>
        <p:spPr>
          <a:xfrm>
            <a:off x="9721672" y="1372913"/>
            <a:ext cx="1325738" cy="734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Black Node is being inserted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9AD177-4DBC-8841-9CB4-00FE982C60B8}"/>
              </a:ext>
            </a:extLst>
          </p:cNvPr>
          <p:cNvCxnSpPr/>
          <p:nvPr/>
        </p:nvCxnSpPr>
        <p:spPr>
          <a:xfrm flipH="1">
            <a:off x="8237483" y="1773621"/>
            <a:ext cx="1347951" cy="4519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EEC8A3F-7C4A-AC40-BDDF-4083B2FE852B}"/>
              </a:ext>
            </a:extLst>
          </p:cNvPr>
          <p:cNvSpPr txBox="1">
            <a:spLocks/>
          </p:cNvSpPr>
          <p:nvPr/>
        </p:nvSpPr>
        <p:spPr>
          <a:xfrm>
            <a:off x="9459310" y="2791617"/>
            <a:ext cx="1973715" cy="13847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Figure which quads the six points are within and create them (some will be in the same quad)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8E79C5-DCA9-9646-A1E6-4C5EAAD596F7}"/>
              </a:ext>
            </a:extLst>
          </p:cNvPr>
          <p:cNvCxnSpPr>
            <a:cxnSpLocks/>
          </p:cNvCxnSpPr>
          <p:nvPr/>
        </p:nvCxnSpPr>
        <p:spPr>
          <a:xfrm flipH="1">
            <a:off x="8237484" y="3200399"/>
            <a:ext cx="122182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5518700-706D-9D48-8BCD-25D05F2A9FCB}"/>
              </a:ext>
            </a:extLst>
          </p:cNvPr>
          <p:cNvSpPr txBox="1">
            <a:spLocks/>
          </p:cNvSpPr>
          <p:nvPr/>
        </p:nvSpPr>
        <p:spPr>
          <a:xfrm>
            <a:off x="9459309" y="5186276"/>
            <a:ext cx="1973715" cy="13847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Insert each point into the newly created quads. This case might repeat if all points are very close to each other</a:t>
            </a:r>
            <a:endParaRPr lang="en-US" sz="1600" b="1" i="1" u="sng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C7A0D63-CB9A-1140-B5C2-633D9B693833}"/>
              </a:ext>
            </a:extLst>
          </p:cNvPr>
          <p:cNvCxnSpPr>
            <a:cxnSpLocks/>
          </p:cNvCxnSpPr>
          <p:nvPr/>
        </p:nvCxnSpPr>
        <p:spPr>
          <a:xfrm flipH="1" flipV="1">
            <a:off x="8363608" y="4661338"/>
            <a:ext cx="1095701" cy="66740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2E775D57-5324-6E4D-86FF-928E6920D548}"/>
              </a:ext>
            </a:extLst>
          </p:cNvPr>
          <p:cNvSpPr/>
          <p:nvPr/>
        </p:nvSpPr>
        <p:spPr>
          <a:xfrm>
            <a:off x="3398505" y="4235668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4A9CA9E-9942-D94A-B18B-F41224CB3C50}"/>
              </a:ext>
            </a:extLst>
          </p:cNvPr>
          <p:cNvSpPr/>
          <p:nvPr/>
        </p:nvSpPr>
        <p:spPr>
          <a:xfrm>
            <a:off x="2904519" y="5385237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696D05-0D09-6245-9A4E-76686A59140E}"/>
              </a:ext>
            </a:extLst>
          </p:cNvPr>
          <p:cNvSpPr/>
          <p:nvPr/>
        </p:nvSpPr>
        <p:spPr>
          <a:xfrm>
            <a:off x="2242368" y="2850930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E14D946-B0E0-3E41-92C7-3FE0C59415F5}"/>
              </a:ext>
            </a:extLst>
          </p:cNvPr>
          <p:cNvSpPr/>
          <p:nvPr/>
        </p:nvSpPr>
        <p:spPr>
          <a:xfrm>
            <a:off x="6869546" y="2166444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38231C4-3C55-0546-A0B5-D1B4BE38A67A}"/>
              </a:ext>
            </a:extLst>
          </p:cNvPr>
          <p:cNvSpPr/>
          <p:nvPr/>
        </p:nvSpPr>
        <p:spPr>
          <a:xfrm>
            <a:off x="1895526" y="4870229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415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Insert Cases: Base Case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DB4D02-B28A-D24E-981C-1AE577CB9E46}"/>
              </a:ext>
            </a:extLst>
          </p:cNvPr>
          <p:cNvSpPr/>
          <p:nvPr/>
        </p:nvSpPr>
        <p:spPr>
          <a:xfrm>
            <a:off x="1332183" y="1560786"/>
            <a:ext cx="6769062" cy="44387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910E0BA-62AF-424E-8224-B5E41FC7994F}"/>
              </a:ext>
            </a:extLst>
          </p:cNvPr>
          <p:cNvSpPr/>
          <p:nvPr/>
        </p:nvSpPr>
        <p:spPr>
          <a:xfrm>
            <a:off x="5910477" y="3082158"/>
            <a:ext cx="118241" cy="11824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EDA6A68-FF73-A246-BEA8-ABEFF48E5A9A}"/>
              </a:ext>
            </a:extLst>
          </p:cNvPr>
          <p:cNvSpPr txBox="1">
            <a:spLocks/>
          </p:cNvSpPr>
          <p:nvPr/>
        </p:nvSpPr>
        <p:spPr>
          <a:xfrm>
            <a:off x="9721672" y="1372913"/>
            <a:ext cx="1325738" cy="734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Black Node is being inserted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9AD177-4DBC-8841-9CB4-00FE982C60B8}"/>
              </a:ext>
            </a:extLst>
          </p:cNvPr>
          <p:cNvCxnSpPr/>
          <p:nvPr/>
        </p:nvCxnSpPr>
        <p:spPr>
          <a:xfrm flipH="1">
            <a:off x="8237483" y="1773621"/>
            <a:ext cx="1347951" cy="4519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EEC8A3F-7C4A-AC40-BDDF-4083B2FE852B}"/>
              </a:ext>
            </a:extLst>
          </p:cNvPr>
          <p:cNvSpPr txBox="1">
            <a:spLocks/>
          </p:cNvSpPr>
          <p:nvPr/>
        </p:nvSpPr>
        <p:spPr>
          <a:xfrm>
            <a:off x="9459310" y="2791617"/>
            <a:ext cx="1973715" cy="1384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This quad has not been divided into sub quads yet AND does not have 5 points yet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8E79C5-DCA9-9646-A1E6-4C5EAAD596F7}"/>
              </a:ext>
            </a:extLst>
          </p:cNvPr>
          <p:cNvCxnSpPr>
            <a:cxnSpLocks/>
          </p:cNvCxnSpPr>
          <p:nvPr/>
        </p:nvCxnSpPr>
        <p:spPr>
          <a:xfrm flipH="1">
            <a:off x="8237484" y="3200399"/>
            <a:ext cx="122182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5518700-706D-9D48-8BCD-25D05F2A9FCB}"/>
              </a:ext>
            </a:extLst>
          </p:cNvPr>
          <p:cNvSpPr txBox="1">
            <a:spLocks/>
          </p:cNvSpPr>
          <p:nvPr/>
        </p:nvSpPr>
        <p:spPr>
          <a:xfrm>
            <a:off x="9459309" y="5186276"/>
            <a:ext cx="1973715" cy="1384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Simply add the point to the internal list of points for this quad.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C7A0D63-CB9A-1140-B5C2-633D9B693833}"/>
              </a:ext>
            </a:extLst>
          </p:cNvPr>
          <p:cNvCxnSpPr>
            <a:cxnSpLocks/>
          </p:cNvCxnSpPr>
          <p:nvPr/>
        </p:nvCxnSpPr>
        <p:spPr>
          <a:xfrm flipH="1" flipV="1">
            <a:off x="8363608" y="4661338"/>
            <a:ext cx="1095701" cy="66740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12927774-42DA-CE42-BA5A-3ECE023EA6CF}"/>
              </a:ext>
            </a:extLst>
          </p:cNvPr>
          <p:cNvSpPr/>
          <p:nvPr/>
        </p:nvSpPr>
        <p:spPr>
          <a:xfrm>
            <a:off x="3398505" y="4235668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C008F9-2019-B949-9C27-EF44988F464B}"/>
              </a:ext>
            </a:extLst>
          </p:cNvPr>
          <p:cNvSpPr/>
          <p:nvPr/>
        </p:nvSpPr>
        <p:spPr>
          <a:xfrm>
            <a:off x="2904519" y="5385237"/>
            <a:ext cx="118241" cy="11824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165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Quad Tree: Insert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E4D03F-5786-1B42-9DA4-36F468107A37}"/>
              </a:ext>
            </a:extLst>
          </p:cNvPr>
          <p:cNvSpPr txBox="1">
            <a:spLocks/>
          </p:cNvSpPr>
          <p:nvPr/>
        </p:nvSpPr>
        <p:spPr>
          <a:xfrm>
            <a:off x="2799418" y="1089328"/>
            <a:ext cx="6589986" cy="5532189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insert(Point p):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</a:rPr>
              <a:t>/* Base Case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If this quad is leaf node with &lt; </a:t>
            </a:r>
            <a:r>
              <a:rPr lang="en-US" sz="1800" i="1" dirty="0" err="1">
                <a:solidFill>
                  <a:sysClr val="windowText" lastClr="000000"/>
                </a:solidFill>
              </a:rPr>
              <a:t>pointsPerQuad</a:t>
            </a:r>
            <a:r>
              <a:rPr lang="en-US" sz="1800" i="1" dirty="0">
                <a:solidFill>
                  <a:sysClr val="windowText" lastClr="000000"/>
                </a:solidFill>
              </a:rPr>
              <a:t> points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   then add p to data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i="1" dirty="0">
              <a:solidFill>
                <a:sysClr val="windowText" lastClr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</a:rPr>
              <a:t>/* Recursive case 3: Another child already in leaf node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If this quad contains exactly </a:t>
            </a:r>
            <a:r>
              <a:rPr lang="en-US" sz="1800" i="1" dirty="0" err="1">
                <a:solidFill>
                  <a:sysClr val="windowText" lastClr="000000"/>
                </a:solidFill>
              </a:rPr>
              <a:t>pointsPerQuad</a:t>
            </a:r>
            <a:r>
              <a:rPr lang="en-US" sz="1800" i="1" dirty="0">
                <a:solidFill>
                  <a:sysClr val="windowText" lastClr="000000"/>
                </a:solidFill>
              </a:rPr>
              <a:t> points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   for each quad q’ containing each point p’ in {data} U {p}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      create child quad for q’ if null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      </a:t>
            </a:r>
            <a:r>
              <a:rPr lang="en-US" sz="1800" i="1" dirty="0" err="1">
                <a:solidFill>
                  <a:sysClr val="windowText" lastClr="000000"/>
                </a:solidFill>
              </a:rPr>
              <a:t>q’.insert</a:t>
            </a:r>
            <a:r>
              <a:rPr lang="en-US" sz="1800" i="1" dirty="0">
                <a:solidFill>
                  <a:sysClr val="windowText" lastClr="000000"/>
                </a:solidFill>
              </a:rPr>
              <a:t>(p’);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i="1" dirty="0">
              <a:solidFill>
                <a:sysClr val="windowText" lastClr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</a:rPr>
              <a:t>/* Recursive cases 1-2: Create sub-quad if necessary then insert 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If p falls in quad q that is currently null then create q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</a:t>
            </a:r>
            <a:r>
              <a:rPr lang="en-US" sz="1800" i="1" dirty="0" err="1">
                <a:solidFill>
                  <a:sysClr val="windowText" lastClr="000000"/>
                </a:solidFill>
              </a:rPr>
              <a:t>q.insert</a:t>
            </a:r>
            <a:r>
              <a:rPr lang="en-US" sz="1800" i="1" dirty="0">
                <a:solidFill>
                  <a:sysClr val="windowText" lastClr="000000"/>
                </a:solidFill>
              </a:rPr>
              <a:t>(p)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40306423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Quad Tree: Delete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6B35A7-33B4-2246-9592-F0BBDFD568CC}"/>
              </a:ext>
            </a:extLst>
          </p:cNvPr>
          <p:cNvSpPr txBox="1">
            <a:spLocks/>
          </p:cNvSpPr>
          <p:nvPr/>
        </p:nvSpPr>
        <p:spPr>
          <a:xfrm>
            <a:off x="1371680" y="1145472"/>
            <a:ext cx="9445461" cy="5404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Overall Idea</a:t>
            </a:r>
            <a:r>
              <a:rPr lang="en-US" sz="2000" dirty="0"/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br>
              <a:rPr lang="en-US" sz="2000" dirty="0"/>
            </a:br>
            <a:r>
              <a:rPr lang="en-US" sz="2000" dirty="0"/>
              <a:t>Traverse the tree until you hit the quad that this node is contained within. This quad is guaranteed to be a leaf node with a constant number of points inside.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Issues to consider</a:t>
            </a:r>
            <a:r>
              <a:rPr lang="en-US" sz="2000" dirty="0"/>
              <a:t>:</a:t>
            </a:r>
          </a:p>
          <a:p>
            <a:pPr lvl="1"/>
            <a:r>
              <a:rPr lang="en-US" sz="1600" dirty="0"/>
              <a:t>This quad should be deleted because if it now contains 0 points (so it shouldn’t exist). Delete object and set parent to point to null.</a:t>
            </a:r>
          </a:p>
          <a:p>
            <a:pPr lvl="1"/>
            <a:r>
              <a:rPr lang="en-US" sz="1600" dirty="0"/>
              <a:t>If this quad (post-delete) now has </a:t>
            </a:r>
            <a:r>
              <a:rPr lang="en-US" sz="1600" dirty="0" err="1"/>
              <a:t>pointsPerQuad</a:t>
            </a:r>
            <a:r>
              <a:rPr lang="en-US" sz="1600" dirty="0"/>
              <a:t> total points in children, then children should be merged into this one!!</a:t>
            </a:r>
          </a:p>
        </p:txBody>
      </p:sp>
    </p:spTree>
    <p:extLst>
      <p:ext uri="{BB962C8B-B14F-4D97-AF65-F5344CB8AC3E}">
        <p14:creationId xmlns:p14="http://schemas.microsoft.com/office/powerpoint/2010/main" val="16445476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Quad Tree: Delete Base Cases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E4D03F-5786-1B42-9DA4-36F468107A37}"/>
              </a:ext>
            </a:extLst>
          </p:cNvPr>
          <p:cNvSpPr txBox="1">
            <a:spLocks/>
          </p:cNvSpPr>
          <p:nvPr/>
        </p:nvSpPr>
        <p:spPr>
          <a:xfrm>
            <a:off x="1380525" y="1292770"/>
            <a:ext cx="4145293" cy="504496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delete(Point p):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</a:rPr>
              <a:t>/* Base Cases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1800" i="1" dirty="0">
                <a:solidFill>
                  <a:schemeClr val="bg1"/>
                </a:solidFill>
              </a:rPr>
              <a:t>If this quad is null</a:t>
            </a:r>
            <a:br>
              <a:rPr lang="en-US" sz="1800" i="1" dirty="0">
                <a:solidFill>
                  <a:schemeClr val="bg1"/>
                </a:solidFill>
              </a:rPr>
            </a:br>
            <a:r>
              <a:rPr lang="en-US" sz="1800" i="1" dirty="0">
                <a:solidFill>
                  <a:schemeClr val="bg1"/>
                </a:solidFill>
              </a:rPr>
              <a:t>      return //delete failed, point not in tree</a:t>
            </a:r>
            <a:endParaRPr lang="en-US" sz="1800" i="1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If leaf node and p in data: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   delete p from data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   if data now empty, delete this quad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46F5B9-E291-A744-9F70-0285A33291D0}"/>
              </a:ext>
            </a:extLst>
          </p:cNvPr>
          <p:cNvSpPr/>
          <p:nvPr/>
        </p:nvSpPr>
        <p:spPr>
          <a:xfrm>
            <a:off x="6001395" y="1292770"/>
            <a:ext cx="3365938" cy="2207173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B74C5B-70C6-5742-9B88-74DD759FF7FB}"/>
              </a:ext>
            </a:extLst>
          </p:cNvPr>
          <p:cNvSpPr/>
          <p:nvPr/>
        </p:nvSpPr>
        <p:spPr>
          <a:xfrm>
            <a:off x="6001395" y="4130565"/>
            <a:ext cx="3365938" cy="2207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E3EA8CF-7DA9-9D4A-A788-C82C5017BC26}"/>
              </a:ext>
            </a:extLst>
          </p:cNvPr>
          <p:cNvSpPr/>
          <p:nvPr/>
        </p:nvSpPr>
        <p:spPr>
          <a:xfrm>
            <a:off x="7171714" y="5651938"/>
            <a:ext cx="118241" cy="11824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FE06909-5D1D-7742-B89A-9F084E050EB7}"/>
              </a:ext>
            </a:extLst>
          </p:cNvPr>
          <p:cNvSpPr txBox="1">
            <a:spLocks/>
          </p:cNvSpPr>
          <p:nvPr/>
        </p:nvSpPr>
        <p:spPr>
          <a:xfrm>
            <a:off x="9467194" y="4437994"/>
            <a:ext cx="1373596" cy="370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Base Case 2</a:t>
            </a:r>
            <a:endParaRPr lang="en-US" sz="1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1215CAC-63F0-4641-BDBA-63352F79443C}"/>
              </a:ext>
            </a:extLst>
          </p:cNvPr>
          <p:cNvSpPr txBox="1">
            <a:spLocks/>
          </p:cNvSpPr>
          <p:nvPr/>
        </p:nvSpPr>
        <p:spPr>
          <a:xfrm>
            <a:off x="9467194" y="1358463"/>
            <a:ext cx="1373596" cy="370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Base Case 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10768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Part 2: Computational Geometry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7E0EDE-F53A-8341-AC3F-C90A9D29D276}"/>
              </a:ext>
            </a:extLst>
          </p:cNvPr>
          <p:cNvSpPr txBox="1">
            <a:spLocks/>
          </p:cNvSpPr>
          <p:nvPr/>
        </p:nvSpPr>
        <p:spPr>
          <a:xfrm>
            <a:off x="3074276" y="1773621"/>
            <a:ext cx="5431221" cy="4301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000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i="1" u="sng" dirty="0"/>
              <a:t>Some more advanced CG algorithms</a:t>
            </a:r>
            <a:r>
              <a:rPr lang="en-US" sz="2000" i="1" dirty="0"/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i="1" dirty="0"/>
              <a:t>	- </a:t>
            </a:r>
            <a:r>
              <a:rPr lang="en-US" sz="2000" b="1" i="1" dirty="0"/>
              <a:t>Finding the Convex Hull</a:t>
            </a:r>
            <a:br>
              <a:rPr lang="en-US" sz="2000" b="1" i="1" dirty="0"/>
            </a:br>
            <a:r>
              <a:rPr lang="en-US" sz="2000" b="1" i="1" dirty="0"/>
              <a:t>	- Using the Quad-Tree data structure</a:t>
            </a:r>
          </a:p>
        </p:txBody>
      </p:sp>
    </p:spTree>
    <p:extLst>
      <p:ext uri="{BB962C8B-B14F-4D97-AF65-F5344CB8AC3E}">
        <p14:creationId xmlns:p14="http://schemas.microsoft.com/office/powerpoint/2010/main" val="19226744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Quad Tree: Delete Recursive Cases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E4D03F-5786-1B42-9DA4-36F468107A37}"/>
              </a:ext>
            </a:extLst>
          </p:cNvPr>
          <p:cNvSpPr txBox="1">
            <a:spLocks/>
          </p:cNvSpPr>
          <p:nvPr/>
        </p:nvSpPr>
        <p:spPr>
          <a:xfrm>
            <a:off x="2799418" y="1545017"/>
            <a:ext cx="6589986" cy="437493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delete(Point p):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</a:rPr>
              <a:t>/* Base Cases from previous slides here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…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i="1" dirty="0">
              <a:solidFill>
                <a:sysClr val="windowText" lastClr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  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</a:rPr>
              <a:t>/* Recursive case, find quad p is in */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Find sub-quad q that p is contained within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</a:t>
            </a:r>
            <a:r>
              <a:rPr lang="en-US" sz="1800" i="1" dirty="0" err="1">
                <a:solidFill>
                  <a:sysClr val="windowText" lastClr="000000"/>
                </a:solidFill>
              </a:rPr>
              <a:t>q.delete</a:t>
            </a:r>
            <a:r>
              <a:rPr lang="en-US" sz="1800" i="1" dirty="0">
                <a:solidFill>
                  <a:sysClr val="windowText" lastClr="000000"/>
                </a:solidFill>
              </a:rPr>
              <a:t>(p)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chemeClr val="tx1">
                    <a:lumMod val="50000"/>
                  </a:schemeClr>
                </a:solidFill>
              </a:rPr>
              <a:t>   /* Details on next slide */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If this quad now contains </a:t>
            </a:r>
            <a:r>
              <a:rPr lang="en-US" sz="1800" i="1" dirty="0" err="1">
                <a:solidFill>
                  <a:sysClr val="windowText" lastClr="000000"/>
                </a:solidFill>
              </a:rPr>
              <a:t>pointsPerQuad</a:t>
            </a:r>
            <a:r>
              <a:rPr lang="en-US" sz="1800" i="1" dirty="0">
                <a:solidFill>
                  <a:sysClr val="windowText" lastClr="000000"/>
                </a:solidFill>
              </a:rPr>
              <a:t> points or fewer: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   merge sub-quads and convert this quad to leaf node</a:t>
            </a:r>
          </a:p>
        </p:txBody>
      </p:sp>
    </p:spTree>
    <p:extLst>
      <p:ext uri="{BB962C8B-B14F-4D97-AF65-F5344CB8AC3E}">
        <p14:creationId xmlns:p14="http://schemas.microsoft.com/office/powerpoint/2010/main" val="42720130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Checking If Merge is Necessary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ABFEFD8-B6B6-8E43-B0F2-F568DF690E98}"/>
              </a:ext>
            </a:extLst>
          </p:cNvPr>
          <p:cNvGrpSpPr/>
          <p:nvPr/>
        </p:nvGrpSpPr>
        <p:grpSpPr>
          <a:xfrm>
            <a:off x="843453" y="1545020"/>
            <a:ext cx="5583686" cy="3673367"/>
            <a:chOff x="1332183" y="1560785"/>
            <a:chExt cx="6773913" cy="445638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716CBEC-7AE4-8241-BC8C-16C903C3D03B}"/>
                </a:ext>
              </a:extLst>
            </p:cNvPr>
            <p:cNvSpPr/>
            <p:nvPr/>
          </p:nvSpPr>
          <p:spPr>
            <a:xfrm>
              <a:off x="1332183" y="1560786"/>
              <a:ext cx="3365938" cy="22071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31F3F72-7996-CD42-AE6B-82ED4BB0F473}"/>
                </a:ext>
              </a:extLst>
            </p:cNvPr>
            <p:cNvSpPr/>
            <p:nvPr/>
          </p:nvSpPr>
          <p:spPr>
            <a:xfrm>
              <a:off x="4740158" y="1560785"/>
              <a:ext cx="3365938" cy="22071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F1C495A-4D5C-224C-9A44-3BAD4FDFC8C9}"/>
                </a:ext>
              </a:extLst>
            </p:cNvPr>
            <p:cNvSpPr/>
            <p:nvPr/>
          </p:nvSpPr>
          <p:spPr>
            <a:xfrm>
              <a:off x="1332183" y="3809999"/>
              <a:ext cx="3365938" cy="2207173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27C5DBE-134C-7D4C-BF75-07896F537F93}"/>
                </a:ext>
              </a:extLst>
            </p:cNvPr>
            <p:cNvSpPr/>
            <p:nvPr/>
          </p:nvSpPr>
          <p:spPr>
            <a:xfrm>
              <a:off x="4740158" y="3809998"/>
              <a:ext cx="3365938" cy="22071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0326436-FEBA-5C4A-B980-4B0593821BC0}"/>
                </a:ext>
              </a:extLst>
            </p:cNvPr>
            <p:cNvSpPr/>
            <p:nvPr/>
          </p:nvSpPr>
          <p:spPr>
            <a:xfrm>
              <a:off x="5910477" y="3082158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FF15120-0D22-CD4A-8022-4A56010495DE}"/>
                </a:ext>
              </a:extLst>
            </p:cNvPr>
            <p:cNvSpPr/>
            <p:nvPr/>
          </p:nvSpPr>
          <p:spPr>
            <a:xfrm>
              <a:off x="2242250" y="2963917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77D94B0-4020-DB41-B7F4-90605A68F248}"/>
                </a:ext>
              </a:extLst>
            </p:cNvPr>
            <p:cNvSpPr/>
            <p:nvPr/>
          </p:nvSpPr>
          <p:spPr>
            <a:xfrm>
              <a:off x="6117359" y="4631776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8C5ED0B-B6A9-C24A-B616-8456B6E88FEC}"/>
                </a:ext>
              </a:extLst>
            </p:cNvPr>
            <p:cNvSpPr/>
            <p:nvPr/>
          </p:nvSpPr>
          <p:spPr>
            <a:xfrm>
              <a:off x="6364006" y="4049108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877D378-8E4B-7749-A35E-78B158DCEEF0}"/>
                </a:ext>
              </a:extLst>
            </p:cNvPr>
            <p:cNvSpPr/>
            <p:nvPr/>
          </p:nvSpPr>
          <p:spPr>
            <a:xfrm>
              <a:off x="7712885" y="2873921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62957B0-BAC7-7D44-9C72-811413039E64}"/>
              </a:ext>
            </a:extLst>
          </p:cNvPr>
          <p:cNvSpPr txBox="1">
            <a:spLocks/>
          </p:cNvSpPr>
          <p:nvPr/>
        </p:nvSpPr>
        <p:spPr>
          <a:xfrm>
            <a:off x="6461789" y="1176041"/>
            <a:ext cx="5039079" cy="323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u="sng" dirty="0"/>
              <a:t>Merge is only necessary if:</a:t>
            </a:r>
            <a:endParaRPr lang="en-US" sz="2000" dirty="0"/>
          </a:p>
          <a:p>
            <a:pPr marL="0" indent="0">
              <a:buNone/>
            </a:pPr>
            <a:endParaRPr lang="en-US" sz="2000" b="1" i="1" u="sng" dirty="0"/>
          </a:p>
          <a:p>
            <a:pPr marL="0" indent="0">
              <a:buNone/>
            </a:pPr>
            <a:r>
              <a:rPr lang="en-US" sz="2000" b="1" i="1" u="sng" dirty="0"/>
              <a:t>All four sub-quads</a:t>
            </a:r>
            <a:r>
              <a:rPr lang="en-US" sz="2000" dirty="0"/>
              <a:t> of this one are </a:t>
            </a:r>
            <a:r>
              <a:rPr lang="en-US" sz="2000" b="1" i="1" u="sng" dirty="0"/>
              <a:t>leaf nodes</a:t>
            </a:r>
            <a:r>
              <a:rPr lang="en-US" sz="2000" dirty="0"/>
              <a:t> AND the </a:t>
            </a:r>
            <a:r>
              <a:rPr lang="en-US" sz="2000" b="1" i="1" u="sng" dirty="0"/>
              <a:t>sum of the number of points is less</a:t>
            </a:r>
            <a:r>
              <a:rPr lang="en-US" sz="2000" dirty="0"/>
              <a:t> than or equal to </a:t>
            </a:r>
            <a:r>
              <a:rPr lang="en-US" sz="2000" i="1" dirty="0" err="1"/>
              <a:t>pointsPerQuad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This can be checked in constant time: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5AB41D2-CD77-EA44-BA84-53226C5C5B0D}"/>
              </a:ext>
            </a:extLst>
          </p:cNvPr>
          <p:cNvSpPr txBox="1">
            <a:spLocks/>
          </p:cNvSpPr>
          <p:nvPr/>
        </p:nvSpPr>
        <p:spPr>
          <a:xfrm>
            <a:off x="6561458" y="4308709"/>
            <a:ext cx="4829127" cy="202903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sum = 0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For each quad q: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If q is leaf node: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   sum+= </a:t>
            </a:r>
            <a:r>
              <a:rPr lang="en-US" sz="1800" i="1" dirty="0" err="1">
                <a:solidFill>
                  <a:sysClr val="windowText" lastClr="000000"/>
                </a:solidFill>
              </a:rPr>
              <a:t>q.data.size</a:t>
            </a:r>
            <a:r>
              <a:rPr lang="en-US" sz="1800" i="1" dirty="0">
                <a:solidFill>
                  <a:sysClr val="windowText" lastClr="000000"/>
                </a:solidFill>
              </a:rPr>
              <a:t>()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else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   return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</a:rPr>
              <a:t>//nothing to do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i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9688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Merge Operation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CD5ADCE-A595-6B48-B048-3C74DE492F00}"/>
              </a:ext>
            </a:extLst>
          </p:cNvPr>
          <p:cNvGrpSpPr/>
          <p:nvPr/>
        </p:nvGrpSpPr>
        <p:grpSpPr>
          <a:xfrm>
            <a:off x="1300653" y="1262751"/>
            <a:ext cx="3429002" cy="2255854"/>
            <a:chOff x="985342" y="1176041"/>
            <a:chExt cx="3429002" cy="225585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716CBEC-7AE4-8241-BC8C-16C903C3D03B}"/>
                </a:ext>
              </a:extLst>
            </p:cNvPr>
            <p:cNvSpPr/>
            <p:nvPr/>
          </p:nvSpPr>
          <p:spPr>
            <a:xfrm>
              <a:off x="985342" y="1176042"/>
              <a:ext cx="1703861" cy="11172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31F3F72-7996-CD42-AE6B-82ED4BB0F473}"/>
                </a:ext>
              </a:extLst>
            </p:cNvPr>
            <p:cNvSpPr/>
            <p:nvPr/>
          </p:nvSpPr>
          <p:spPr>
            <a:xfrm>
              <a:off x="2710483" y="1176041"/>
              <a:ext cx="1703861" cy="11172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F1C495A-4D5C-224C-9A44-3BAD4FDFC8C9}"/>
                </a:ext>
              </a:extLst>
            </p:cNvPr>
            <p:cNvSpPr/>
            <p:nvPr/>
          </p:nvSpPr>
          <p:spPr>
            <a:xfrm>
              <a:off x="985342" y="2314609"/>
              <a:ext cx="1703861" cy="111728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27C5DBE-134C-7D4C-BF75-07896F537F93}"/>
                </a:ext>
              </a:extLst>
            </p:cNvPr>
            <p:cNvSpPr/>
            <p:nvPr/>
          </p:nvSpPr>
          <p:spPr>
            <a:xfrm>
              <a:off x="2710483" y="2314608"/>
              <a:ext cx="1703861" cy="1117286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0326436-FEBA-5C4A-B980-4B0593821BC0}"/>
                </a:ext>
              </a:extLst>
            </p:cNvPr>
            <p:cNvSpPr/>
            <p:nvPr/>
          </p:nvSpPr>
          <p:spPr>
            <a:xfrm>
              <a:off x="3302906" y="1946171"/>
              <a:ext cx="59854" cy="5985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FF15120-0D22-CD4A-8022-4A56010495DE}"/>
                </a:ext>
              </a:extLst>
            </p:cNvPr>
            <p:cNvSpPr/>
            <p:nvPr/>
          </p:nvSpPr>
          <p:spPr>
            <a:xfrm>
              <a:off x="1446024" y="1886316"/>
              <a:ext cx="59854" cy="5985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77D94B0-4020-DB41-B7F4-90605A68F248}"/>
                </a:ext>
              </a:extLst>
            </p:cNvPr>
            <p:cNvSpPr/>
            <p:nvPr/>
          </p:nvSpPr>
          <p:spPr>
            <a:xfrm>
              <a:off x="3407631" y="2730598"/>
              <a:ext cx="59854" cy="5985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8C5ED0B-B6A9-C24A-B616-8456B6E88FEC}"/>
                </a:ext>
              </a:extLst>
            </p:cNvPr>
            <p:cNvSpPr/>
            <p:nvPr/>
          </p:nvSpPr>
          <p:spPr>
            <a:xfrm>
              <a:off x="3532486" y="2435647"/>
              <a:ext cx="59854" cy="5985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877D378-8E4B-7749-A35E-78B158DCEEF0}"/>
                </a:ext>
              </a:extLst>
            </p:cNvPr>
            <p:cNvSpPr/>
            <p:nvPr/>
          </p:nvSpPr>
          <p:spPr>
            <a:xfrm>
              <a:off x="4215298" y="1840760"/>
              <a:ext cx="59854" cy="5985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62957B0-BAC7-7D44-9C72-811413039E64}"/>
              </a:ext>
            </a:extLst>
          </p:cNvPr>
          <p:cNvSpPr txBox="1">
            <a:spLocks/>
          </p:cNvSpPr>
          <p:nvPr/>
        </p:nvSpPr>
        <p:spPr>
          <a:xfrm>
            <a:off x="5236347" y="2374225"/>
            <a:ext cx="6264521" cy="1346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u="sng" dirty="0"/>
              <a:t>Merge Idea:</a:t>
            </a:r>
            <a:r>
              <a:rPr lang="en-US" sz="2000" dirty="0"/>
              <a:t> Set sub-quads to null and move points to this one.</a:t>
            </a:r>
            <a:br>
              <a:rPr lang="en-US" sz="2000" b="1" i="1" u="sng" dirty="0"/>
            </a:br>
            <a:endParaRPr lang="en-US" sz="2000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5AB41D2-CD77-EA44-BA84-53226C5C5B0D}"/>
              </a:ext>
            </a:extLst>
          </p:cNvPr>
          <p:cNvSpPr txBox="1">
            <a:spLocks/>
          </p:cNvSpPr>
          <p:nvPr/>
        </p:nvSpPr>
        <p:spPr>
          <a:xfrm>
            <a:off x="6749837" y="3524641"/>
            <a:ext cx="2709474" cy="1520481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For each child quad q: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</a:t>
            </a:r>
            <a:r>
              <a:rPr lang="en-US" sz="1800" i="1" dirty="0" err="1">
                <a:solidFill>
                  <a:sysClr val="windowText" lastClr="000000"/>
                </a:solidFill>
              </a:rPr>
              <a:t>this.data.add</a:t>
            </a:r>
            <a:r>
              <a:rPr lang="en-US" sz="1800" i="1" dirty="0">
                <a:solidFill>
                  <a:sysClr val="windowText" lastClr="000000"/>
                </a:solidFill>
              </a:rPr>
              <a:t>(</a:t>
            </a:r>
            <a:r>
              <a:rPr lang="en-US" sz="1800" i="1" dirty="0" err="1">
                <a:solidFill>
                  <a:sysClr val="windowText" lastClr="000000"/>
                </a:solidFill>
              </a:rPr>
              <a:t>q.data</a:t>
            </a:r>
            <a:r>
              <a:rPr lang="en-US" sz="1800" i="1" dirty="0">
                <a:solidFill>
                  <a:sysClr val="windowText" lastClr="000000"/>
                </a:solidFill>
              </a:rPr>
              <a:t>)</a:t>
            </a:r>
            <a:br>
              <a:rPr lang="en-US" sz="1800" i="1" dirty="0">
                <a:solidFill>
                  <a:sysClr val="windowText" lastClr="000000"/>
                </a:solidFill>
              </a:rPr>
            </a:br>
            <a:r>
              <a:rPr lang="en-US" sz="1800" i="1" dirty="0">
                <a:solidFill>
                  <a:sysClr val="windowText" lastClr="000000"/>
                </a:solidFill>
              </a:rPr>
              <a:t>   q = null</a:t>
            </a:r>
            <a:endParaRPr lang="en-US" sz="1800" i="1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800" i="1" dirty="0">
              <a:solidFill>
                <a:schemeClr val="tx1">
                  <a:lumMod val="50000"/>
                </a:schemeClr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913BC4-FA4F-FC4D-8DFC-6C55E11518FE}"/>
              </a:ext>
            </a:extLst>
          </p:cNvPr>
          <p:cNvGrpSpPr/>
          <p:nvPr/>
        </p:nvGrpSpPr>
        <p:grpSpPr>
          <a:xfrm>
            <a:off x="1330579" y="4184853"/>
            <a:ext cx="3399076" cy="2258257"/>
            <a:chOff x="1015268" y="3719767"/>
            <a:chExt cx="3399076" cy="2258257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FC24400-1DB6-3948-B7E3-50C3FBA27982}"/>
                </a:ext>
              </a:extLst>
            </p:cNvPr>
            <p:cNvSpPr/>
            <p:nvPr/>
          </p:nvSpPr>
          <p:spPr>
            <a:xfrm>
              <a:off x="1015268" y="3719767"/>
              <a:ext cx="3399076" cy="225825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631077D-5170-1F49-9629-FCED7A489CA8}"/>
                </a:ext>
              </a:extLst>
            </p:cNvPr>
            <p:cNvSpPr/>
            <p:nvPr/>
          </p:nvSpPr>
          <p:spPr>
            <a:xfrm>
              <a:off x="3332832" y="4550109"/>
              <a:ext cx="59854" cy="5985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95DC671-2302-164C-B54E-3DBCB45DBAFA}"/>
                </a:ext>
              </a:extLst>
            </p:cNvPr>
            <p:cNvSpPr/>
            <p:nvPr/>
          </p:nvSpPr>
          <p:spPr>
            <a:xfrm>
              <a:off x="1475950" y="4490254"/>
              <a:ext cx="59854" cy="5985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70AFF48-936D-8E44-9FB4-BBB2E5429658}"/>
                </a:ext>
              </a:extLst>
            </p:cNvPr>
            <p:cNvSpPr/>
            <p:nvPr/>
          </p:nvSpPr>
          <p:spPr>
            <a:xfrm>
              <a:off x="3437557" y="5334536"/>
              <a:ext cx="59854" cy="5985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709DACC-1967-F747-BD64-DAD8020780AB}"/>
                </a:ext>
              </a:extLst>
            </p:cNvPr>
            <p:cNvSpPr/>
            <p:nvPr/>
          </p:nvSpPr>
          <p:spPr>
            <a:xfrm>
              <a:off x="3562412" y="5039585"/>
              <a:ext cx="59854" cy="5985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C9CBE53-0F26-3841-A40D-D65D69AD97FC}"/>
                </a:ext>
              </a:extLst>
            </p:cNvPr>
            <p:cNvSpPr/>
            <p:nvPr/>
          </p:nvSpPr>
          <p:spPr>
            <a:xfrm>
              <a:off x="4245224" y="4444698"/>
              <a:ext cx="59854" cy="5985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84988FA-36B3-F742-942B-6A7D250B70D7}"/>
              </a:ext>
            </a:extLst>
          </p:cNvPr>
          <p:cNvCxnSpPr>
            <a:cxnSpLocks/>
          </p:cNvCxnSpPr>
          <p:nvPr/>
        </p:nvCxnSpPr>
        <p:spPr>
          <a:xfrm>
            <a:off x="3025794" y="3641835"/>
            <a:ext cx="1" cy="4335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3562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Quad Tree: Contains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6B35A7-33B4-2246-9592-F0BBDFD568CC}"/>
              </a:ext>
            </a:extLst>
          </p:cNvPr>
          <p:cNvSpPr txBox="1">
            <a:spLocks/>
          </p:cNvSpPr>
          <p:nvPr/>
        </p:nvSpPr>
        <p:spPr>
          <a:xfrm>
            <a:off x="1371680" y="1710558"/>
            <a:ext cx="9445461" cy="4839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u="sng" dirty="0"/>
              <a:t>Goal</a:t>
            </a:r>
            <a:r>
              <a:rPr lang="en-US" sz="2000" dirty="0"/>
              <a:t>: Given a point, return True </a:t>
            </a:r>
            <a:r>
              <a:rPr lang="en-US" sz="2000" dirty="0" err="1"/>
              <a:t>iff</a:t>
            </a:r>
            <a:r>
              <a:rPr lang="en-US" sz="2000" dirty="0"/>
              <a:t> the point is in this quad-tree</a:t>
            </a:r>
          </a:p>
          <a:p>
            <a:pPr marL="0" indent="0">
              <a:buNone/>
            </a:pPr>
            <a:endParaRPr lang="en-US" sz="2000" b="1" i="1" u="sng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Approach</a:t>
            </a:r>
            <a:r>
              <a:rPr lang="en-US" sz="2000" dirty="0"/>
              <a:t>: </a:t>
            </a:r>
            <a:r>
              <a:rPr lang="en-US" sz="2000" dirty="0" err="1"/>
              <a:t>Recurse</a:t>
            </a:r>
            <a:r>
              <a:rPr lang="en-US" sz="2000" dirty="0"/>
              <a:t> into proper quads until you hit a leaf, then search data manually. Self-explanatory so we won’t say more than this here.</a:t>
            </a:r>
          </a:p>
          <a:p>
            <a:pPr marL="0" indent="0">
              <a:buNone/>
            </a:pPr>
            <a:br>
              <a:rPr lang="en-US" sz="20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766169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Quad Tree: Get Count By Area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6B35A7-33B4-2246-9592-F0BBDFD568CC}"/>
              </a:ext>
            </a:extLst>
          </p:cNvPr>
          <p:cNvSpPr txBox="1">
            <a:spLocks/>
          </p:cNvSpPr>
          <p:nvPr/>
        </p:nvSpPr>
        <p:spPr>
          <a:xfrm>
            <a:off x="1371680" y="1145472"/>
            <a:ext cx="9445461" cy="5404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u="sng" dirty="0"/>
              <a:t>Goal</a:t>
            </a:r>
            <a:r>
              <a:rPr lang="en-US" sz="2000" dirty="0"/>
              <a:t>: Given a rectangular area (given by two points, upper left and lower right), return the number of points that fall within those bounds in sub-linear time</a:t>
            </a:r>
          </a:p>
          <a:p>
            <a:pPr marL="0" indent="0">
              <a:buNone/>
            </a:pPr>
            <a:endParaRPr lang="en-US" sz="2000" b="1" i="1" u="sng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Uses</a:t>
            </a:r>
            <a:r>
              <a:rPr lang="en-US" sz="2000" dirty="0"/>
              <a:t>: Grabbing number of nearby users for a social application. Computing traffic data based on location. Computing “busy areas” versus not busy areas. </a:t>
            </a:r>
            <a:r>
              <a:rPr lang="en-US" sz="2000" dirty="0" err="1"/>
              <a:t>Etc</a:t>
            </a:r>
            <a:r>
              <a:rPr lang="en-US" sz="2000" dirty="0"/>
              <a:t>…</a:t>
            </a:r>
          </a:p>
          <a:p>
            <a:pPr marL="0" indent="0">
              <a:buNone/>
            </a:pPr>
            <a:br>
              <a:rPr lang="en-US" sz="2000" dirty="0"/>
            </a:br>
            <a:r>
              <a:rPr lang="en-US" sz="2000" b="1" i="1" u="sng" dirty="0"/>
              <a:t>Overall Idea</a:t>
            </a:r>
            <a:r>
              <a:rPr lang="en-US" sz="2000" dirty="0"/>
              <a:t>: Traverse the tree and keep track of the area you want to get points within. Keep shrinking until range we hit leaf nodes of tree.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Issues to consider</a:t>
            </a:r>
            <a:r>
              <a:rPr lang="en-US" sz="2000" dirty="0"/>
              <a:t>:</a:t>
            </a:r>
          </a:p>
          <a:p>
            <a:pPr lvl="1"/>
            <a:r>
              <a:rPr lang="en-US" sz="1600" dirty="0"/>
              <a:t>Range spans multiple quads (This is the biggest issue to consider)</a:t>
            </a:r>
          </a:p>
          <a:p>
            <a:pPr lvl="1"/>
            <a:r>
              <a:rPr lang="en-US" sz="1600" dirty="0"/>
              <a:t>Calculating a “new” range when </a:t>
            </a:r>
            <a:r>
              <a:rPr lang="en-US" sz="1600" dirty="0" err="1"/>
              <a:t>recursing</a:t>
            </a:r>
            <a:r>
              <a:rPr lang="en-US" sz="1600" dirty="0"/>
              <a:t> into a quad.</a:t>
            </a:r>
          </a:p>
        </p:txBody>
      </p:sp>
    </p:spTree>
    <p:extLst>
      <p:ext uri="{BB962C8B-B14F-4D97-AF65-F5344CB8AC3E}">
        <p14:creationId xmlns:p14="http://schemas.microsoft.com/office/powerpoint/2010/main" val="2357247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Example: Get Count in Range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EDA6A68-FF73-A246-BEA8-ABEFF48E5A9A}"/>
              </a:ext>
            </a:extLst>
          </p:cNvPr>
          <p:cNvSpPr txBox="1">
            <a:spLocks/>
          </p:cNvSpPr>
          <p:nvPr/>
        </p:nvSpPr>
        <p:spPr>
          <a:xfrm>
            <a:off x="9630231" y="1327193"/>
            <a:ext cx="1780331" cy="9862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Black Nodes are already inserted into the tree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9AD177-4DBC-8841-9CB4-00FE982C60B8}"/>
              </a:ext>
            </a:extLst>
          </p:cNvPr>
          <p:cNvCxnSpPr/>
          <p:nvPr/>
        </p:nvCxnSpPr>
        <p:spPr>
          <a:xfrm flipH="1">
            <a:off x="8237483" y="1773621"/>
            <a:ext cx="1347951" cy="4519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EEC8A3F-7C4A-AC40-BDDF-4083B2FE852B}"/>
              </a:ext>
            </a:extLst>
          </p:cNvPr>
          <p:cNvSpPr txBox="1">
            <a:spLocks/>
          </p:cNvSpPr>
          <p:nvPr/>
        </p:nvSpPr>
        <p:spPr>
          <a:xfrm>
            <a:off x="3649717" y="6186650"/>
            <a:ext cx="5171766" cy="3967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This gray nodes are null because they contain NO points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8E79C5-DCA9-9646-A1E6-4C5EAAD596F7}"/>
              </a:ext>
            </a:extLst>
          </p:cNvPr>
          <p:cNvCxnSpPr>
            <a:cxnSpLocks/>
          </p:cNvCxnSpPr>
          <p:nvPr/>
        </p:nvCxnSpPr>
        <p:spPr>
          <a:xfrm flipH="1" flipV="1">
            <a:off x="6958584" y="4315968"/>
            <a:ext cx="1965960" cy="3158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28EC7FB-0712-BF44-9EA4-F84A74A48DE7}"/>
              </a:ext>
            </a:extLst>
          </p:cNvPr>
          <p:cNvSpPr txBox="1">
            <a:spLocks/>
          </p:cNvSpPr>
          <p:nvPr/>
        </p:nvSpPr>
        <p:spPr>
          <a:xfrm>
            <a:off x="8993829" y="4273294"/>
            <a:ext cx="2536755" cy="12405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We want to return the points in this given range (provided as a parameter. Return value should be 5 points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5AAE1C8-A347-9145-8982-D4E7D00AD8DD}"/>
              </a:ext>
            </a:extLst>
          </p:cNvPr>
          <p:cNvCxnSpPr>
            <a:cxnSpLocks/>
          </p:cNvCxnSpPr>
          <p:nvPr/>
        </p:nvCxnSpPr>
        <p:spPr>
          <a:xfrm flipH="1" flipV="1">
            <a:off x="3100553" y="6127531"/>
            <a:ext cx="549164" cy="257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9FA1290-8346-4945-9D74-3481BEF9ACF2}"/>
              </a:ext>
            </a:extLst>
          </p:cNvPr>
          <p:cNvGrpSpPr/>
          <p:nvPr/>
        </p:nvGrpSpPr>
        <p:grpSpPr>
          <a:xfrm>
            <a:off x="1332183" y="1560785"/>
            <a:ext cx="6773913" cy="4456387"/>
            <a:chOff x="1332183" y="1560785"/>
            <a:chExt cx="6773913" cy="445638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8DB4D02-B28A-D24E-981C-1AE577CB9E46}"/>
                </a:ext>
              </a:extLst>
            </p:cNvPr>
            <p:cNvSpPr/>
            <p:nvPr/>
          </p:nvSpPr>
          <p:spPr>
            <a:xfrm>
              <a:off x="1332183" y="1560786"/>
              <a:ext cx="3365938" cy="22071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BC406AF-C56F-EE4C-89BF-8853639788FF}"/>
                </a:ext>
              </a:extLst>
            </p:cNvPr>
            <p:cNvSpPr/>
            <p:nvPr/>
          </p:nvSpPr>
          <p:spPr>
            <a:xfrm>
              <a:off x="4740158" y="1560785"/>
              <a:ext cx="3365938" cy="22071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C05B4BF-27C2-DC4F-8677-874B4C87B0DA}"/>
                </a:ext>
              </a:extLst>
            </p:cNvPr>
            <p:cNvSpPr/>
            <p:nvPr/>
          </p:nvSpPr>
          <p:spPr>
            <a:xfrm>
              <a:off x="1332183" y="3809999"/>
              <a:ext cx="3365938" cy="2207173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B9A8D9B-741F-6749-B09B-82F07C6530A4}"/>
                </a:ext>
              </a:extLst>
            </p:cNvPr>
            <p:cNvSpPr/>
            <p:nvPr/>
          </p:nvSpPr>
          <p:spPr>
            <a:xfrm>
              <a:off x="4740158" y="3809998"/>
              <a:ext cx="3365938" cy="22071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910E0BA-62AF-424E-8224-B5E41FC7994F}"/>
                </a:ext>
              </a:extLst>
            </p:cNvPr>
            <p:cNvSpPr/>
            <p:nvPr/>
          </p:nvSpPr>
          <p:spPr>
            <a:xfrm>
              <a:off x="5910477" y="3082158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8CAE4FE-AE0C-1945-81B8-030A5B24736D}"/>
                </a:ext>
              </a:extLst>
            </p:cNvPr>
            <p:cNvSpPr/>
            <p:nvPr/>
          </p:nvSpPr>
          <p:spPr>
            <a:xfrm>
              <a:off x="6661967" y="2482411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C8EB4FA-817B-F942-8FDE-78783F93D635}"/>
                </a:ext>
              </a:extLst>
            </p:cNvPr>
            <p:cNvSpPr/>
            <p:nvPr/>
          </p:nvSpPr>
          <p:spPr>
            <a:xfrm>
              <a:off x="5526733" y="4400549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4252FA6-5BFB-B346-95EF-E7308E61C067}"/>
                </a:ext>
              </a:extLst>
            </p:cNvPr>
            <p:cNvSpPr/>
            <p:nvPr/>
          </p:nvSpPr>
          <p:spPr>
            <a:xfrm>
              <a:off x="2242250" y="2963917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7F0F91-BC46-B444-B254-EC11EF2E5CFD}"/>
                </a:ext>
              </a:extLst>
            </p:cNvPr>
            <p:cNvSpPr/>
            <p:nvPr/>
          </p:nvSpPr>
          <p:spPr>
            <a:xfrm>
              <a:off x="6117359" y="4631776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DB4547D-DE1F-2D4F-BD6E-EE9EC78473E8}"/>
                </a:ext>
              </a:extLst>
            </p:cNvPr>
            <p:cNvSpPr/>
            <p:nvPr/>
          </p:nvSpPr>
          <p:spPr>
            <a:xfrm>
              <a:off x="5467612" y="4913584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CCAB77C3-3AFA-A84E-9B81-AD986ABE3C17}"/>
                </a:ext>
              </a:extLst>
            </p:cNvPr>
            <p:cNvSpPr/>
            <p:nvPr/>
          </p:nvSpPr>
          <p:spPr>
            <a:xfrm>
              <a:off x="6364006" y="4049108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2229557-F059-F746-A0F1-68754F73F271}"/>
                </a:ext>
              </a:extLst>
            </p:cNvPr>
            <p:cNvSpPr/>
            <p:nvPr/>
          </p:nvSpPr>
          <p:spPr>
            <a:xfrm>
              <a:off x="7712885" y="2873921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F38C3E1-8771-8548-8F46-2EE5F043EDF8}"/>
                </a:ext>
              </a:extLst>
            </p:cNvPr>
            <p:cNvSpPr/>
            <p:nvPr/>
          </p:nvSpPr>
          <p:spPr>
            <a:xfrm>
              <a:off x="3873250" y="1933245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3626A40-0131-E748-906F-9D6827517BBE}"/>
                </a:ext>
              </a:extLst>
            </p:cNvPr>
            <p:cNvSpPr/>
            <p:nvPr/>
          </p:nvSpPr>
          <p:spPr>
            <a:xfrm>
              <a:off x="2906368" y="2940923"/>
              <a:ext cx="3805061" cy="2199737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279025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Get Count: Base Cases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6B35A7-33B4-2246-9592-F0BBDFD568CC}"/>
              </a:ext>
            </a:extLst>
          </p:cNvPr>
          <p:cNvSpPr txBox="1">
            <a:spLocks/>
          </p:cNvSpPr>
          <p:nvPr/>
        </p:nvSpPr>
        <p:spPr>
          <a:xfrm>
            <a:off x="1371680" y="1718433"/>
            <a:ext cx="9445461" cy="22938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u="sng" dirty="0"/>
              <a:t>Quad is null</a:t>
            </a:r>
            <a:r>
              <a:rPr lang="en-US" sz="2000" dirty="0"/>
              <a:t>: There are no points in a null quad, so just return the empty list.</a:t>
            </a:r>
          </a:p>
          <a:p>
            <a:pPr marL="0" indent="0">
              <a:buNone/>
            </a:pPr>
            <a:endParaRPr lang="en-US" sz="2000" b="1" i="1" u="sng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Quad is leaf node (contains </a:t>
            </a:r>
            <a:r>
              <a:rPr lang="en-US" sz="2000" b="1" i="1" u="sng" dirty="0" err="1"/>
              <a:t>pointsPerQuad</a:t>
            </a:r>
            <a:r>
              <a:rPr lang="en-US" sz="2000" b="1" i="1" u="sng" dirty="0"/>
              <a:t> point only)</a:t>
            </a:r>
            <a:r>
              <a:rPr lang="en-US" sz="2000" dirty="0"/>
              <a:t>: Check if the constant number of points are within the bounds of ‘area’. Return the number that are within range.</a:t>
            </a:r>
          </a:p>
          <a:p>
            <a:pPr marL="0" indent="0">
              <a:buNone/>
            </a:pPr>
            <a:br>
              <a:rPr lang="en-US" sz="2000" dirty="0"/>
            </a:br>
            <a:endParaRPr lang="en-US" sz="16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51CB518-D1DB-0049-8810-4CAD3D63479A}"/>
              </a:ext>
            </a:extLst>
          </p:cNvPr>
          <p:cNvSpPr txBox="1">
            <a:spLocks/>
          </p:cNvSpPr>
          <p:nvPr/>
        </p:nvSpPr>
        <p:spPr>
          <a:xfrm>
            <a:off x="3265019" y="1150876"/>
            <a:ext cx="5658782" cy="46508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800" i="1" dirty="0" err="1">
                <a:solidFill>
                  <a:sysClr val="windowText" lastClr="000000"/>
                </a:solidFill>
              </a:rPr>
              <a:t>int</a:t>
            </a:r>
            <a:r>
              <a:rPr lang="en-US" sz="1800" i="1" dirty="0">
                <a:solidFill>
                  <a:sysClr val="windowText" lastClr="000000"/>
                </a:solidFill>
              </a:rPr>
              <a:t> </a:t>
            </a:r>
            <a:r>
              <a:rPr lang="en-US" sz="1800" i="1" dirty="0" err="1">
                <a:solidFill>
                  <a:sysClr val="windowText" lastClr="000000"/>
                </a:solidFill>
              </a:rPr>
              <a:t>getCount</a:t>
            </a:r>
            <a:r>
              <a:rPr lang="en-US" sz="1800" i="1" dirty="0">
                <a:solidFill>
                  <a:sysClr val="windowText" lastClr="000000"/>
                </a:solidFill>
              </a:rPr>
              <a:t>(Quad *root, Rectangle area);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58411A-B083-C542-8372-E4C460A79029}"/>
              </a:ext>
            </a:extLst>
          </p:cNvPr>
          <p:cNvSpPr/>
          <p:nvPr/>
        </p:nvSpPr>
        <p:spPr>
          <a:xfrm>
            <a:off x="1749971" y="3770584"/>
            <a:ext cx="3365938" cy="2207173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B5543F-0A90-EA44-8145-E564B9F3DAF9}"/>
              </a:ext>
            </a:extLst>
          </p:cNvPr>
          <p:cNvSpPr/>
          <p:nvPr/>
        </p:nvSpPr>
        <p:spPr>
          <a:xfrm>
            <a:off x="2062916" y="4903075"/>
            <a:ext cx="1619892" cy="726315"/>
          </a:xfrm>
          <a:prstGeom prst="rect">
            <a:avLst/>
          </a:prstGeom>
          <a:solidFill>
            <a:schemeClr val="accent4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2E2E1A-E2F4-D343-976B-9A7356C73076}"/>
              </a:ext>
            </a:extLst>
          </p:cNvPr>
          <p:cNvSpPr/>
          <p:nvPr/>
        </p:nvSpPr>
        <p:spPr>
          <a:xfrm>
            <a:off x="7041924" y="3770584"/>
            <a:ext cx="3365938" cy="2207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3412DB8-0569-7848-82C1-34C6DC806CEE}"/>
              </a:ext>
            </a:extLst>
          </p:cNvPr>
          <p:cNvSpPr/>
          <p:nvPr/>
        </p:nvSpPr>
        <p:spPr>
          <a:xfrm>
            <a:off x="8963733" y="4692210"/>
            <a:ext cx="118241" cy="11824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610558-AFFE-064C-8495-0D79C36C4B06}"/>
              </a:ext>
            </a:extLst>
          </p:cNvPr>
          <p:cNvSpPr/>
          <p:nvPr/>
        </p:nvSpPr>
        <p:spPr>
          <a:xfrm>
            <a:off x="7346731" y="4510678"/>
            <a:ext cx="2226141" cy="1203881"/>
          </a:xfrm>
          <a:prstGeom prst="rect">
            <a:avLst/>
          </a:prstGeom>
          <a:solidFill>
            <a:schemeClr val="accent4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9CE6BE2-E2F8-9147-8D16-767A8DC67FBA}"/>
              </a:ext>
            </a:extLst>
          </p:cNvPr>
          <p:cNvSpPr txBox="1">
            <a:spLocks/>
          </p:cNvSpPr>
          <p:nvPr/>
        </p:nvSpPr>
        <p:spPr>
          <a:xfrm>
            <a:off x="1860331" y="5969874"/>
            <a:ext cx="3176753" cy="446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dirty="0"/>
              <a:t>No points, so always return empty list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4A18702-2BE7-214A-A8DB-3D3D21FE8362}"/>
              </a:ext>
            </a:extLst>
          </p:cNvPr>
          <p:cNvSpPr txBox="1">
            <a:spLocks/>
          </p:cNvSpPr>
          <p:nvPr/>
        </p:nvSpPr>
        <p:spPr>
          <a:xfrm>
            <a:off x="7041924" y="5969874"/>
            <a:ext cx="3365938" cy="446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dirty="0"/>
              <a:t>One point, check if point inside of area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C75483E-43C6-CE49-BEBA-D1B4A6AE8320}"/>
              </a:ext>
            </a:extLst>
          </p:cNvPr>
          <p:cNvSpPr/>
          <p:nvPr/>
        </p:nvSpPr>
        <p:spPr>
          <a:xfrm>
            <a:off x="8543860" y="5112619"/>
            <a:ext cx="118241" cy="11824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B166E8E-9C4B-B044-9BD7-87D336446077}"/>
              </a:ext>
            </a:extLst>
          </p:cNvPr>
          <p:cNvSpPr/>
          <p:nvPr/>
        </p:nvSpPr>
        <p:spPr>
          <a:xfrm>
            <a:off x="9864995" y="4055669"/>
            <a:ext cx="118241" cy="118241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1816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Get Count: Recursive Case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6B35A7-33B4-2246-9592-F0BBDFD568CC}"/>
              </a:ext>
            </a:extLst>
          </p:cNvPr>
          <p:cNvSpPr txBox="1">
            <a:spLocks/>
          </p:cNvSpPr>
          <p:nvPr/>
        </p:nvSpPr>
        <p:spPr>
          <a:xfrm>
            <a:off x="1371680" y="1718433"/>
            <a:ext cx="9445461" cy="22938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u="sng" dirty="0"/>
              <a:t>If this quad is internal node:</a:t>
            </a:r>
            <a:br>
              <a:rPr lang="en-US" sz="2000" dirty="0"/>
            </a:br>
            <a:r>
              <a:rPr lang="en-US" sz="2000" dirty="0"/>
              <a:t>- Compute which sub-quads the rectangle area intersects with.</a:t>
            </a:r>
            <a:br>
              <a:rPr lang="en-US" sz="2000" dirty="0"/>
            </a:br>
            <a:r>
              <a:rPr lang="en-US" sz="2000" dirty="0"/>
              <a:t>- Compute sub-rectangles such that each falls completely within one sub-quad</a:t>
            </a:r>
            <a:br>
              <a:rPr lang="en-US" sz="2000" dirty="0"/>
            </a:br>
            <a:r>
              <a:rPr lang="en-US" sz="2000" dirty="0"/>
              <a:t>- Recursively call </a:t>
            </a:r>
            <a:r>
              <a:rPr lang="en-US" sz="2000" b="1" i="1" u="sng" dirty="0" err="1"/>
              <a:t>getPointsByArea</a:t>
            </a:r>
            <a:r>
              <a:rPr lang="en-US" sz="2000" dirty="0"/>
              <a:t> on each sub-quad with each respective sub-area.</a:t>
            </a:r>
            <a:br>
              <a:rPr lang="en-US" sz="2000" dirty="0"/>
            </a:br>
            <a:r>
              <a:rPr lang="en-US" sz="2000" dirty="0"/>
              <a:t>- Union the return values together (just add them up!).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51CB518-D1DB-0049-8810-4CAD3D63479A}"/>
              </a:ext>
            </a:extLst>
          </p:cNvPr>
          <p:cNvSpPr txBox="1">
            <a:spLocks/>
          </p:cNvSpPr>
          <p:nvPr/>
        </p:nvSpPr>
        <p:spPr>
          <a:xfrm>
            <a:off x="3265019" y="1150876"/>
            <a:ext cx="5658782" cy="46508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800" i="1" dirty="0" err="1">
                <a:solidFill>
                  <a:sysClr val="windowText" lastClr="000000"/>
                </a:solidFill>
              </a:rPr>
              <a:t>int</a:t>
            </a:r>
            <a:r>
              <a:rPr lang="en-US" sz="1800" i="1" dirty="0">
                <a:solidFill>
                  <a:sysClr val="windowText" lastClr="000000"/>
                </a:solidFill>
              </a:rPr>
              <a:t> </a:t>
            </a:r>
            <a:r>
              <a:rPr lang="en-US" sz="1800" i="1" dirty="0" err="1">
                <a:solidFill>
                  <a:sysClr val="windowText" lastClr="000000"/>
                </a:solidFill>
              </a:rPr>
              <a:t>getCount</a:t>
            </a:r>
            <a:r>
              <a:rPr lang="en-US" sz="1800" i="1" dirty="0">
                <a:solidFill>
                  <a:sysClr val="windowText" lastClr="000000"/>
                </a:solidFill>
              </a:rPr>
              <a:t>(Quad *root, Rectangle area);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80FEEC1-45D9-4F48-B436-F09DE9F4FBDD}"/>
              </a:ext>
            </a:extLst>
          </p:cNvPr>
          <p:cNvGrpSpPr/>
          <p:nvPr/>
        </p:nvGrpSpPr>
        <p:grpSpPr>
          <a:xfrm>
            <a:off x="2443653" y="3840717"/>
            <a:ext cx="4264576" cy="2805557"/>
            <a:chOff x="1332183" y="1560785"/>
            <a:chExt cx="6773913" cy="445638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63703FD-93C6-6E48-ABF8-DA8EC062CBC9}"/>
                </a:ext>
              </a:extLst>
            </p:cNvPr>
            <p:cNvSpPr/>
            <p:nvPr/>
          </p:nvSpPr>
          <p:spPr>
            <a:xfrm>
              <a:off x="1332183" y="1560786"/>
              <a:ext cx="3365938" cy="22071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66E885C-30FB-514A-85C4-72F07ACA8179}"/>
                </a:ext>
              </a:extLst>
            </p:cNvPr>
            <p:cNvSpPr/>
            <p:nvPr/>
          </p:nvSpPr>
          <p:spPr>
            <a:xfrm>
              <a:off x="4740158" y="1560785"/>
              <a:ext cx="3365938" cy="22071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471C20D-840E-5241-8CAF-A2900B722234}"/>
                </a:ext>
              </a:extLst>
            </p:cNvPr>
            <p:cNvSpPr/>
            <p:nvPr/>
          </p:nvSpPr>
          <p:spPr>
            <a:xfrm>
              <a:off x="1332183" y="3809999"/>
              <a:ext cx="3365938" cy="2207173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49B470-C208-8346-81AA-A7A993370980}"/>
                </a:ext>
              </a:extLst>
            </p:cNvPr>
            <p:cNvSpPr/>
            <p:nvPr/>
          </p:nvSpPr>
          <p:spPr>
            <a:xfrm>
              <a:off x="4740158" y="3809998"/>
              <a:ext cx="3365938" cy="2207173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7308963-C029-C448-88E9-06360B3DF7FE}"/>
                </a:ext>
              </a:extLst>
            </p:cNvPr>
            <p:cNvSpPr/>
            <p:nvPr/>
          </p:nvSpPr>
          <p:spPr>
            <a:xfrm>
              <a:off x="5910477" y="3082158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05A79C7-BDC3-9741-BED5-DD7FBD10894A}"/>
                </a:ext>
              </a:extLst>
            </p:cNvPr>
            <p:cNvSpPr/>
            <p:nvPr/>
          </p:nvSpPr>
          <p:spPr>
            <a:xfrm>
              <a:off x="6661967" y="2482411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3E6439D-AF3E-0D49-9BE0-50C1C852747D}"/>
                </a:ext>
              </a:extLst>
            </p:cNvPr>
            <p:cNvSpPr/>
            <p:nvPr/>
          </p:nvSpPr>
          <p:spPr>
            <a:xfrm>
              <a:off x="5526733" y="4400549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8173F2B-E3B4-C745-8048-AF8551692322}"/>
                </a:ext>
              </a:extLst>
            </p:cNvPr>
            <p:cNvSpPr/>
            <p:nvPr/>
          </p:nvSpPr>
          <p:spPr>
            <a:xfrm>
              <a:off x="2242250" y="2963917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0912218-1C89-0E49-888D-E12FF8C3CCE8}"/>
                </a:ext>
              </a:extLst>
            </p:cNvPr>
            <p:cNvSpPr/>
            <p:nvPr/>
          </p:nvSpPr>
          <p:spPr>
            <a:xfrm>
              <a:off x="6117359" y="4631776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720F81B-6D8A-A843-824E-405A4B7B468F}"/>
                </a:ext>
              </a:extLst>
            </p:cNvPr>
            <p:cNvSpPr/>
            <p:nvPr/>
          </p:nvSpPr>
          <p:spPr>
            <a:xfrm>
              <a:off x="5467612" y="4913584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384CC03-02BD-C244-A775-B43E2A55E7F8}"/>
                </a:ext>
              </a:extLst>
            </p:cNvPr>
            <p:cNvSpPr/>
            <p:nvPr/>
          </p:nvSpPr>
          <p:spPr>
            <a:xfrm>
              <a:off x="6364006" y="4049108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25DD9DD-F184-C64E-A7A0-A2960235DE7F}"/>
                </a:ext>
              </a:extLst>
            </p:cNvPr>
            <p:cNvSpPr/>
            <p:nvPr/>
          </p:nvSpPr>
          <p:spPr>
            <a:xfrm>
              <a:off x="7712885" y="2873921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39026E4-A6AE-FB47-99DB-EA35416113A5}"/>
                </a:ext>
              </a:extLst>
            </p:cNvPr>
            <p:cNvSpPr/>
            <p:nvPr/>
          </p:nvSpPr>
          <p:spPr>
            <a:xfrm>
              <a:off x="3873250" y="1933245"/>
              <a:ext cx="118241" cy="1182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1475BFE-AE0B-D04C-B7EB-2CBDCC4E7A8D}"/>
                </a:ext>
              </a:extLst>
            </p:cNvPr>
            <p:cNvSpPr/>
            <p:nvPr/>
          </p:nvSpPr>
          <p:spPr>
            <a:xfrm>
              <a:off x="2906368" y="2940923"/>
              <a:ext cx="3805061" cy="2199737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E6C2BCF1-FF9F-544B-9F8E-89BB2F011698}"/>
              </a:ext>
            </a:extLst>
          </p:cNvPr>
          <p:cNvSpPr txBox="1">
            <a:spLocks/>
          </p:cNvSpPr>
          <p:nvPr/>
        </p:nvSpPr>
        <p:spPr>
          <a:xfrm>
            <a:off x="6821246" y="4575165"/>
            <a:ext cx="3922954" cy="1053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dirty="0"/>
              <a:t>There is one MAJOR problem with this approach (which we will fix soon). Do you see it?</a:t>
            </a:r>
          </a:p>
        </p:txBody>
      </p:sp>
    </p:spTree>
    <p:extLst>
      <p:ext uri="{BB962C8B-B14F-4D97-AF65-F5344CB8AC3E}">
        <p14:creationId xmlns:p14="http://schemas.microsoft.com/office/powerpoint/2010/main" val="16524180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Get Count: Recursive Case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138F5E-6493-A243-97D1-64C655302BCB}"/>
              </a:ext>
            </a:extLst>
          </p:cNvPr>
          <p:cNvGrpSpPr/>
          <p:nvPr/>
        </p:nvGrpSpPr>
        <p:grpSpPr>
          <a:xfrm>
            <a:off x="3906944" y="2366642"/>
            <a:ext cx="4264576" cy="2805557"/>
            <a:chOff x="3906944" y="2366642"/>
            <a:chExt cx="4264576" cy="280555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63703FD-93C6-6E48-ABF8-DA8EC062CBC9}"/>
                </a:ext>
              </a:extLst>
            </p:cNvPr>
            <p:cNvSpPr/>
            <p:nvPr/>
          </p:nvSpPr>
          <p:spPr>
            <a:xfrm>
              <a:off x="3906944" y="2366643"/>
              <a:ext cx="2119056" cy="13895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66E885C-30FB-514A-85C4-72F07ACA8179}"/>
                </a:ext>
              </a:extLst>
            </p:cNvPr>
            <p:cNvSpPr/>
            <p:nvPr/>
          </p:nvSpPr>
          <p:spPr>
            <a:xfrm>
              <a:off x="6052464" y="2366642"/>
              <a:ext cx="2119056" cy="13895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471C20D-840E-5241-8CAF-A2900B722234}"/>
                </a:ext>
              </a:extLst>
            </p:cNvPr>
            <p:cNvSpPr/>
            <p:nvPr/>
          </p:nvSpPr>
          <p:spPr>
            <a:xfrm>
              <a:off x="3906944" y="3782654"/>
              <a:ext cx="2119056" cy="1389545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49B470-C208-8346-81AA-A7A993370980}"/>
                </a:ext>
              </a:extLst>
            </p:cNvPr>
            <p:cNvSpPr/>
            <p:nvPr/>
          </p:nvSpPr>
          <p:spPr>
            <a:xfrm>
              <a:off x="6052464" y="3782654"/>
              <a:ext cx="2119056" cy="1389545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7308963-C029-C448-88E9-06360B3DF7FE}"/>
                </a:ext>
              </a:extLst>
            </p:cNvPr>
            <p:cNvSpPr/>
            <p:nvPr/>
          </p:nvSpPr>
          <p:spPr>
            <a:xfrm>
              <a:off x="6789249" y="3324436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05A79C7-BDC3-9741-BED5-DD7FBD10894A}"/>
                </a:ext>
              </a:extLst>
            </p:cNvPr>
            <p:cNvSpPr/>
            <p:nvPr/>
          </p:nvSpPr>
          <p:spPr>
            <a:xfrm>
              <a:off x="7262356" y="2946860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3E6439D-AF3E-0D49-9BE0-50C1C852747D}"/>
                </a:ext>
              </a:extLst>
            </p:cNvPr>
            <p:cNvSpPr/>
            <p:nvPr/>
          </p:nvSpPr>
          <p:spPr>
            <a:xfrm>
              <a:off x="6547660" y="4154440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8173F2B-E3B4-C745-8048-AF8551692322}"/>
                </a:ext>
              </a:extLst>
            </p:cNvPr>
            <p:cNvSpPr/>
            <p:nvPr/>
          </p:nvSpPr>
          <p:spPr>
            <a:xfrm>
              <a:off x="4479885" y="3249996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0912218-1C89-0E49-888D-E12FF8C3CCE8}"/>
                </a:ext>
              </a:extLst>
            </p:cNvPr>
            <p:cNvSpPr/>
            <p:nvPr/>
          </p:nvSpPr>
          <p:spPr>
            <a:xfrm>
              <a:off x="6919493" y="4300011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720F81B-6D8A-A843-824E-405A4B7B468F}"/>
                </a:ext>
              </a:extLst>
            </p:cNvPr>
            <p:cNvSpPr/>
            <p:nvPr/>
          </p:nvSpPr>
          <p:spPr>
            <a:xfrm>
              <a:off x="6510439" y="4477426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384CC03-02BD-C244-A775-B43E2A55E7F8}"/>
                </a:ext>
              </a:extLst>
            </p:cNvPr>
            <p:cNvSpPr/>
            <p:nvPr/>
          </p:nvSpPr>
          <p:spPr>
            <a:xfrm>
              <a:off x="7074772" y="3933187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25DD9DD-F184-C64E-A7A0-A2960235DE7F}"/>
                </a:ext>
              </a:extLst>
            </p:cNvPr>
            <p:cNvSpPr/>
            <p:nvPr/>
          </p:nvSpPr>
          <p:spPr>
            <a:xfrm>
              <a:off x="7923971" y="3193338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39026E4-A6AE-FB47-99DB-EA35416113A5}"/>
                </a:ext>
              </a:extLst>
            </p:cNvPr>
            <p:cNvSpPr/>
            <p:nvPr/>
          </p:nvSpPr>
          <p:spPr>
            <a:xfrm>
              <a:off x="5506695" y="2601127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1475BFE-AE0B-D04C-B7EB-2CBDCC4E7A8D}"/>
                </a:ext>
              </a:extLst>
            </p:cNvPr>
            <p:cNvSpPr/>
            <p:nvPr/>
          </p:nvSpPr>
          <p:spPr>
            <a:xfrm>
              <a:off x="4889925" y="3201447"/>
              <a:ext cx="2395509" cy="1384863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BE9D17-F4F3-D141-A565-FFB501D672B9}"/>
              </a:ext>
            </a:extLst>
          </p:cNvPr>
          <p:cNvGrpSpPr/>
          <p:nvPr/>
        </p:nvGrpSpPr>
        <p:grpSpPr>
          <a:xfrm>
            <a:off x="964426" y="1211582"/>
            <a:ext cx="2119057" cy="1389545"/>
            <a:chOff x="964426" y="1211582"/>
            <a:chExt cx="2119057" cy="1389545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B5263DB-0B79-4C49-8281-BEB083ADFA9E}"/>
                </a:ext>
              </a:extLst>
            </p:cNvPr>
            <p:cNvSpPr/>
            <p:nvPr/>
          </p:nvSpPr>
          <p:spPr>
            <a:xfrm>
              <a:off x="964426" y="1211582"/>
              <a:ext cx="2119056" cy="13895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1509225-3B12-9E45-AEAE-78DF773F3F21}"/>
                </a:ext>
              </a:extLst>
            </p:cNvPr>
            <p:cNvSpPr/>
            <p:nvPr/>
          </p:nvSpPr>
          <p:spPr>
            <a:xfrm>
              <a:off x="1537367" y="2094935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0910ED6-8F34-FF40-9A44-87E08323D684}"/>
                </a:ext>
              </a:extLst>
            </p:cNvPr>
            <p:cNvSpPr/>
            <p:nvPr/>
          </p:nvSpPr>
          <p:spPr>
            <a:xfrm>
              <a:off x="2564177" y="1446066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DF1ECFA-51AC-0740-9734-8A91E5D12805}"/>
                </a:ext>
              </a:extLst>
            </p:cNvPr>
            <p:cNvSpPr/>
            <p:nvPr/>
          </p:nvSpPr>
          <p:spPr>
            <a:xfrm>
              <a:off x="1955469" y="2080460"/>
              <a:ext cx="1128014" cy="520667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13CC27C7-DF42-A34A-B06F-055C3F5DD7A5}"/>
              </a:ext>
            </a:extLst>
          </p:cNvPr>
          <p:cNvGrpSpPr/>
          <p:nvPr/>
        </p:nvGrpSpPr>
        <p:grpSpPr>
          <a:xfrm>
            <a:off x="9272015" y="1089328"/>
            <a:ext cx="2119057" cy="1389545"/>
            <a:chOff x="9272015" y="1089328"/>
            <a:chExt cx="2119057" cy="1389545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C3C73F6-2535-B848-A8C8-4F502910D0BF}"/>
                </a:ext>
              </a:extLst>
            </p:cNvPr>
            <p:cNvSpPr/>
            <p:nvPr/>
          </p:nvSpPr>
          <p:spPr>
            <a:xfrm>
              <a:off x="9272016" y="1089328"/>
              <a:ext cx="2119056" cy="13895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4F3F019-DBEE-7843-A672-B08D1A38616C}"/>
                </a:ext>
              </a:extLst>
            </p:cNvPr>
            <p:cNvSpPr/>
            <p:nvPr/>
          </p:nvSpPr>
          <p:spPr>
            <a:xfrm>
              <a:off x="10008801" y="2047122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5091DBF-14F5-B547-A387-7E6CCD3C1081}"/>
                </a:ext>
              </a:extLst>
            </p:cNvPr>
            <p:cNvSpPr/>
            <p:nvPr/>
          </p:nvSpPr>
          <p:spPr>
            <a:xfrm>
              <a:off x="10481908" y="1669546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8B1CF6C-47B2-3B48-8EE3-5EA5B979DD59}"/>
                </a:ext>
              </a:extLst>
            </p:cNvPr>
            <p:cNvSpPr/>
            <p:nvPr/>
          </p:nvSpPr>
          <p:spPr>
            <a:xfrm>
              <a:off x="11143523" y="1916024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DA8535F-E711-DD49-BD3F-5B53DCD4DBF5}"/>
                </a:ext>
              </a:extLst>
            </p:cNvPr>
            <p:cNvSpPr/>
            <p:nvPr/>
          </p:nvSpPr>
          <p:spPr>
            <a:xfrm>
              <a:off x="9272015" y="1916024"/>
              <a:ext cx="1247113" cy="562849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0208585-59B9-BF40-8971-E39EAA72069B}"/>
              </a:ext>
            </a:extLst>
          </p:cNvPr>
          <p:cNvGrpSpPr/>
          <p:nvPr/>
        </p:nvGrpSpPr>
        <p:grpSpPr>
          <a:xfrm>
            <a:off x="964426" y="4763596"/>
            <a:ext cx="2119056" cy="1389545"/>
            <a:chOff x="964426" y="4763596"/>
            <a:chExt cx="2119056" cy="138954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739A801-9B68-3B49-8D9C-7BEF2DC73BA3}"/>
                </a:ext>
              </a:extLst>
            </p:cNvPr>
            <p:cNvSpPr/>
            <p:nvPr/>
          </p:nvSpPr>
          <p:spPr>
            <a:xfrm>
              <a:off x="964426" y="4763596"/>
              <a:ext cx="2119056" cy="1389545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D7C1ABB-6070-3046-89A2-6E45E146ABE9}"/>
                </a:ext>
              </a:extLst>
            </p:cNvPr>
            <p:cNvSpPr/>
            <p:nvPr/>
          </p:nvSpPr>
          <p:spPr>
            <a:xfrm>
              <a:off x="1947407" y="4763596"/>
              <a:ext cx="1136075" cy="803656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4B316C4-94BB-6B4C-8241-4D14CEF1EB20}"/>
              </a:ext>
            </a:extLst>
          </p:cNvPr>
          <p:cNvGrpSpPr/>
          <p:nvPr/>
        </p:nvGrpSpPr>
        <p:grpSpPr>
          <a:xfrm>
            <a:off x="9313228" y="4763596"/>
            <a:ext cx="2119056" cy="1389545"/>
            <a:chOff x="9313228" y="4763596"/>
            <a:chExt cx="2119056" cy="1389545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750A1D8-53C8-D34B-8BAC-019FCFBEA8CD}"/>
                </a:ext>
              </a:extLst>
            </p:cNvPr>
            <p:cNvSpPr/>
            <p:nvPr/>
          </p:nvSpPr>
          <p:spPr>
            <a:xfrm>
              <a:off x="9313228" y="4763596"/>
              <a:ext cx="2119056" cy="1389545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D0C959F-32CF-5149-81DB-26089BF420E6}"/>
                </a:ext>
              </a:extLst>
            </p:cNvPr>
            <p:cNvSpPr/>
            <p:nvPr/>
          </p:nvSpPr>
          <p:spPr>
            <a:xfrm>
              <a:off x="9808424" y="5135382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FED6D2C-A1A0-A843-9577-23D0F40C59A2}"/>
                </a:ext>
              </a:extLst>
            </p:cNvPr>
            <p:cNvSpPr/>
            <p:nvPr/>
          </p:nvSpPr>
          <p:spPr>
            <a:xfrm>
              <a:off x="10180257" y="5280953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B628489-E664-0448-9FA9-48760C262FCA}"/>
                </a:ext>
              </a:extLst>
            </p:cNvPr>
            <p:cNvSpPr/>
            <p:nvPr/>
          </p:nvSpPr>
          <p:spPr>
            <a:xfrm>
              <a:off x="9771203" y="5458368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58549D8-4A45-F345-A747-8548FE158C9C}"/>
                </a:ext>
              </a:extLst>
            </p:cNvPr>
            <p:cNvSpPr/>
            <p:nvPr/>
          </p:nvSpPr>
          <p:spPr>
            <a:xfrm>
              <a:off x="10335536" y="4914129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2B23510-DDF4-0741-96E7-5BE987548F17}"/>
                </a:ext>
              </a:extLst>
            </p:cNvPr>
            <p:cNvSpPr/>
            <p:nvPr/>
          </p:nvSpPr>
          <p:spPr>
            <a:xfrm>
              <a:off x="9313228" y="4763596"/>
              <a:ext cx="1232970" cy="803656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8A199CE-27B9-F14A-B032-355B4D46C963}"/>
              </a:ext>
            </a:extLst>
          </p:cNvPr>
          <p:cNvCxnSpPr/>
          <p:nvPr/>
        </p:nvCxnSpPr>
        <p:spPr>
          <a:xfrm flipH="1" flipV="1">
            <a:off x="3200400" y="2254469"/>
            <a:ext cx="606972" cy="3466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78BBC5B-EB42-C847-AEA9-74F8376B3E3F}"/>
              </a:ext>
            </a:extLst>
          </p:cNvPr>
          <p:cNvCxnSpPr>
            <a:cxnSpLocks/>
          </p:cNvCxnSpPr>
          <p:nvPr/>
        </p:nvCxnSpPr>
        <p:spPr>
          <a:xfrm flipH="1">
            <a:off x="3200400" y="4599003"/>
            <a:ext cx="606972" cy="536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F640C7A-74B0-B442-9D65-C0D00B120DE3}"/>
              </a:ext>
            </a:extLst>
          </p:cNvPr>
          <p:cNvCxnSpPr>
            <a:cxnSpLocks/>
          </p:cNvCxnSpPr>
          <p:nvPr/>
        </p:nvCxnSpPr>
        <p:spPr>
          <a:xfrm>
            <a:off x="8311077" y="4662287"/>
            <a:ext cx="882751" cy="5099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A053013-0F1E-514E-9486-DD074C4E587A}"/>
              </a:ext>
            </a:extLst>
          </p:cNvPr>
          <p:cNvCxnSpPr>
            <a:cxnSpLocks/>
          </p:cNvCxnSpPr>
          <p:nvPr/>
        </p:nvCxnSpPr>
        <p:spPr>
          <a:xfrm flipV="1">
            <a:off x="8293820" y="2047122"/>
            <a:ext cx="863121" cy="9479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643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Quad Tree: Analysis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6B35A7-33B4-2246-9592-F0BBDFD568CC}"/>
              </a:ext>
            </a:extLst>
          </p:cNvPr>
          <p:cNvSpPr txBox="1">
            <a:spLocks/>
          </p:cNvSpPr>
          <p:nvPr/>
        </p:nvSpPr>
        <p:spPr>
          <a:xfrm>
            <a:off x="1371681" y="995700"/>
            <a:ext cx="8828610" cy="39402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u="sng" dirty="0"/>
              <a:t>Some Variables of interest:</a:t>
            </a:r>
            <a:endParaRPr lang="en-US" sz="16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ABE8CB-2AD1-2C4F-B2E3-4EA3D9B7B48C}"/>
              </a:ext>
            </a:extLst>
          </p:cNvPr>
          <p:cNvSpPr txBox="1">
            <a:spLocks/>
          </p:cNvSpPr>
          <p:nvPr/>
        </p:nvSpPr>
        <p:spPr>
          <a:xfrm>
            <a:off x="1948076" y="1514450"/>
            <a:ext cx="960657" cy="41778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71D7C3C-FFD6-2843-8354-8D0028333BFB}"/>
              </a:ext>
            </a:extLst>
          </p:cNvPr>
          <p:cNvSpPr txBox="1">
            <a:spLocks/>
          </p:cNvSpPr>
          <p:nvPr/>
        </p:nvSpPr>
        <p:spPr>
          <a:xfrm>
            <a:off x="1948075" y="2116167"/>
            <a:ext cx="960657" cy="41778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m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0CE737-F42B-2145-9372-E0AE569D75E1}"/>
              </a:ext>
            </a:extLst>
          </p:cNvPr>
          <p:cNvSpPr txBox="1">
            <a:spLocks/>
          </p:cNvSpPr>
          <p:nvPr/>
        </p:nvSpPr>
        <p:spPr>
          <a:xfrm>
            <a:off x="2895675" y="1523995"/>
            <a:ext cx="8471259" cy="387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dirty="0"/>
              <a:t>Maximum world size (assume 2</a:t>
            </a:r>
            <a:r>
              <a:rPr lang="en-US" sz="1600" i="1" baseline="30000" dirty="0"/>
              <a:t>c</a:t>
            </a:r>
            <a:r>
              <a:rPr lang="en-US" sz="1600" i="1" dirty="0"/>
              <a:t> for some integer c for now)</a:t>
            </a:r>
            <a:endParaRPr lang="en-US" sz="16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84A5A23-E8D6-B143-9574-BB5516B0A05F}"/>
              </a:ext>
            </a:extLst>
          </p:cNvPr>
          <p:cNvSpPr txBox="1">
            <a:spLocks/>
          </p:cNvSpPr>
          <p:nvPr/>
        </p:nvSpPr>
        <p:spPr>
          <a:xfrm>
            <a:off x="2908732" y="2116167"/>
            <a:ext cx="8471259" cy="387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dirty="0"/>
              <a:t>Minimum world size (assume 2</a:t>
            </a:r>
            <a:r>
              <a:rPr lang="en-US" sz="1600" i="1" baseline="30000" dirty="0"/>
              <a:t>c’</a:t>
            </a:r>
            <a:r>
              <a:rPr lang="en-US" sz="1600" i="1" dirty="0"/>
              <a:t> for some c’ &lt; c)</a:t>
            </a:r>
            <a:endParaRPr lang="en-US" sz="1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438EA7B-7457-2D44-90C6-BF483AA7DF56}"/>
              </a:ext>
            </a:extLst>
          </p:cNvPr>
          <p:cNvSpPr txBox="1">
            <a:spLocks/>
          </p:cNvSpPr>
          <p:nvPr/>
        </p:nvSpPr>
        <p:spPr>
          <a:xfrm>
            <a:off x="1948075" y="2708339"/>
            <a:ext cx="960657" cy="41778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1E6CF8-6F1B-3B44-8551-4B4302957197}"/>
              </a:ext>
            </a:extLst>
          </p:cNvPr>
          <p:cNvSpPr txBox="1">
            <a:spLocks/>
          </p:cNvSpPr>
          <p:nvPr/>
        </p:nvSpPr>
        <p:spPr>
          <a:xfrm>
            <a:off x="2908732" y="2708339"/>
            <a:ext cx="8471259" cy="387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dirty="0"/>
              <a:t>Number of points that could be added at most to the quad-tree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9E7E018E-F44B-2345-89D6-7E8EB41398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8075" y="3353330"/>
                <a:ext cx="960657" cy="417786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vert="horz" lIns="91440" tIns="45720" rIns="91440" bIns="45720" rtlCol="0">
                <a:normAutofit fontScale="62500" lnSpcReduction="20000"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SzPct val="125000"/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sz="1800" b="0" i="1" smtClean="0">
                          <a:solidFill>
                            <a:sysClr val="windowText" lastClr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800" b="0" i="1" smtClean="0">
                              <a:solidFill>
                                <a:sysClr val="windowText" lastClr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sz="18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en-US" sz="18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</m:fName>
                        <m:e>
                          <m:f>
                            <m:fPr>
                              <m:ctrlPr>
                                <a:rPr lang="en-US" sz="18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8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num>
                            <m:den>
                              <m:r>
                                <a:rPr lang="en-US" sz="1800" b="0" i="1" smtClean="0">
                                  <a:solidFill>
                                    <a:sysClr val="windowText" lastClr="000000"/>
                                  </a:solidFill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sz="1800" i="1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9E7E018E-F44B-2345-89D6-7E8EB41398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8075" y="3353330"/>
                <a:ext cx="960657" cy="41778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C4A653B-A822-D34F-A0A4-C86F3F268B07}"/>
              </a:ext>
            </a:extLst>
          </p:cNvPr>
          <p:cNvSpPr txBox="1">
            <a:spLocks/>
          </p:cNvSpPr>
          <p:nvPr/>
        </p:nvSpPr>
        <p:spPr>
          <a:xfrm>
            <a:off x="2908732" y="3353330"/>
            <a:ext cx="8471259" cy="387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i="1" dirty="0"/>
              <a:t>Maximum depth of the quad-tree</a:t>
            </a:r>
            <a:endParaRPr lang="en-US" sz="16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4CE147C-E0F4-DD42-B5BC-F28E934FD4D7}"/>
              </a:ext>
            </a:extLst>
          </p:cNvPr>
          <p:cNvSpPr txBox="1">
            <a:spLocks/>
          </p:cNvSpPr>
          <p:nvPr/>
        </p:nvSpPr>
        <p:spPr>
          <a:xfrm>
            <a:off x="1948076" y="5001260"/>
            <a:ext cx="960657" cy="41778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insert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A7869C6-24F3-AF4D-9BCF-8E333111CAEF}"/>
              </a:ext>
            </a:extLst>
          </p:cNvPr>
          <p:cNvSpPr txBox="1">
            <a:spLocks/>
          </p:cNvSpPr>
          <p:nvPr/>
        </p:nvSpPr>
        <p:spPr>
          <a:xfrm>
            <a:off x="1948075" y="5602977"/>
            <a:ext cx="960657" cy="41778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800" i="1" dirty="0">
                <a:solidFill>
                  <a:sysClr val="windowText" lastClr="000000"/>
                </a:solidFill>
              </a:rPr>
              <a:t>delete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EBFA7586-7C6E-D349-8CEF-B85EB926D06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95675" y="5010805"/>
                <a:ext cx="8471259" cy="3872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SzPct val="125000"/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600" i="1" dirty="0"/>
                  <a:t>Runtime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</m:oMath>
                </a14:m>
                <a:endParaRPr lang="en-US" sz="1600" b="0" i="1" dirty="0"/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EBFA7586-7C6E-D349-8CEF-B85EB926D0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5675" y="5010805"/>
                <a:ext cx="8471259" cy="387298"/>
              </a:xfrm>
              <a:prstGeom prst="rect">
                <a:avLst/>
              </a:prstGeom>
              <a:blipFill>
                <a:blip r:embed="rId3"/>
                <a:stretch>
                  <a:fillRect l="-450" b="-12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7F5F87C6-2408-E345-86A1-5923E0B66B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08732" y="5602977"/>
                <a:ext cx="8471259" cy="3872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SzPct val="125000"/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600" i="1" dirty="0"/>
                  <a:t>Runtime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>
                        <a:latin typeface="Cambria Math" panose="02040503050406030204" pitchFamily="18" charset="0"/>
                      </a:rPr>
                      <m:t>Θ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</m:oMath>
                </a14:m>
                <a:endParaRPr lang="en-US" sz="1600" i="1" dirty="0"/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7F5F87C6-2408-E345-86A1-5923E0B66B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8732" y="5602977"/>
                <a:ext cx="8471259" cy="387298"/>
              </a:xfrm>
              <a:prstGeom prst="rect">
                <a:avLst/>
              </a:prstGeom>
              <a:blipFill>
                <a:blip r:embed="rId4"/>
                <a:stretch>
                  <a:fillRect l="-299"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E313AC8-0121-C247-96F8-5FA3E2F115F9}"/>
              </a:ext>
            </a:extLst>
          </p:cNvPr>
          <p:cNvSpPr txBox="1">
            <a:spLocks/>
          </p:cNvSpPr>
          <p:nvPr/>
        </p:nvSpPr>
        <p:spPr>
          <a:xfrm>
            <a:off x="1948075" y="6195149"/>
            <a:ext cx="960657" cy="41778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800" i="1" dirty="0" err="1">
                <a:solidFill>
                  <a:sysClr val="windowText" lastClr="000000"/>
                </a:solidFill>
              </a:rPr>
              <a:t>getCount</a:t>
            </a:r>
            <a:endParaRPr lang="en-US" sz="1800" i="1" dirty="0">
              <a:solidFill>
                <a:sysClr val="windowText" lastClr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F21B0AF7-8EB8-2D41-AEE0-547E2EC3595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08732" y="6195149"/>
                <a:ext cx="8471259" cy="3872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SzPct val="125000"/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SzPct val="125000"/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600" i="1" dirty="0"/>
                  <a:t>Runtime is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600" dirty="0"/>
                  <a:t>         </a:t>
                </a:r>
                <a:r>
                  <a:rPr lang="en-US" sz="1600" b="1" i="1" u="sng" dirty="0"/>
                  <a:t>**Uh oh! Why? How do we fix this? Let’s fix it now!</a:t>
                </a:r>
              </a:p>
            </p:txBody>
          </p:sp>
        </mc:Choice>
        <mc:Fallback xmlns="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F21B0AF7-8EB8-2D41-AEE0-547E2EC359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8732" y="6195149"/>
                <a:ext cx="8471259" cy="387298"/>
              </a:xfrm>
              <a:prstGeom prst="rect">
                <a:avLst/>
              </a:prstGeom>
              <a:blipFill>
                <a:blip r:embed="rId5"/>
                <a:stretch>
                  <a:fillRect l="-299" b="-12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988AE99A-A03F-7E4B-839A-FC56A706E5E8}"/>
              </a:ext>
            </a:extLst>
          </p:cNvPr>
          <p:cNvSpPr txBox="1">
            <a:spLocks/>
          </p:cNvSpPr>
          <p:nvPr/>
        </p:nvSpPr>
        <p:spPr>
          <a:xfrm>
            <a:off x="1371681" y="4452288"/>
            <a:ext cx="8828610" cy="39402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u="sng" dirty="0"/>
              <a:t>Some Variables of interest: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72995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19C56-21DC-0A40-AA49-9AF4AF4C9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Convex Hull</a:t>
            </a:r>
          </a:p>
        </p:txBody>
      </p:sp>
    </p:spTree>
    <p:extLst>
      <p:ext uri="{BB962C8B-B14F-4D97-AF65-F5344CB8AC3E}">
        <p14:creationId xmlns:p14="http://schemas.microsoft.com/office/powerpoint/2010/main" val="35583870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Why is get Count Linear Time?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138F5E-6493-A243-97D1-64C655302BCB}"/>
              </a:ext>
            </a:extLst>
          </p:cNvPr>
          <p:cNvGrpSpPr/>
          <p:nvPr/>
        </p:nvGrpSpPr>
        <p:grpSpPr>
          <a:xfrm>
            <a:off x="3906944" y="2366642"/>
            <a:ext cx="4264576" cy="2805557"/>
            <a:chOff x="3906944" y="2366642"/>
            <a:chExt cx="4264576" cy="280555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63703FD-93C6-6E48-ABF8-DA8EC062CBC9}"/>
                </a:ext>
              </a:extLst>
            </p:cNvPr>
            <p:cNvSpPr/>
            <p:nvPr/>
          </p:nvSpPr>
          <p:spPr>
            <a:xfrm>
              <a:off x="3906944" y="2366643"/>
              <a:ext cx="2119056" cy="13895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66E885C-30FB-514A-85C4-72F07ACA8179}"/>
                </a:ext>
              </a:extLst>
            </p:cNvPr>
            <p:cNvSpPr/>
            <p:nvPr/>
          </p:nvSpPr>
          <p:spPr>
            <a:xfrm>
              <a:off x="6052464" y="2366642"/>
              <a:ext cx="2119056" cy="13895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471C20D-840E-5241-8CAF-A2900B722234}"/>
                </a:ext>
              </a:extLst>
            </p:cNvPr>
            <p:cNvSpPr/>
            <p:nvPr/>
          </p:nvSpPr>
          <p:spPr>
            <a:xfrm>
              <a:off x="3906944" y="3782654"/>
              <a:ext cx="2119056" cy="1389545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49B470-C208-8346-81AA-A7A993370980}"/>
                </a:ext>
              </a:extLst>
            </p:cNvPr>
            <p:cNvSpPr/>
            <p:nvPr/>
          </p:nvSpPr>
          <p:spPr>
            <a:xfrm>
              <a:off x="6052464" y="3782654"/>
              <a:ext cx="2119056" cy="1389545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7308963-C029-C448-88E9-06360B3DF7FE}"/>
                </a:ext>
              </a:extLst>
            </p:cNvPr>
            <p:cNvSpPr/>
            <p:nvPr/>
          </p:nvSpPr>
          <p:spPr>
            <a:xfrm>
              <a:off x="6789249" y="3324436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05A79C7-BDC3-9741-BED5-DD7FBD10894A}"/>
                </a:ext>
              </a:extLst>
            </p:cNvPr>
            <p:cNvSpPr/>
            <p:nvPr/>
          </p:nvSpPr>
          <p:spPr>
            <a:xfrm>
              <a:off x="7262356" y="2946860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3E6439D-AF3E-0D49-9BE0-50C1C852747D}"/>
                </a:ext>
              </a:extLst>
            </p:cNvPr>
            <p:cNvSpPr/>
            <p:nvPr/>
          </p:nvSpPr>
          <p:spPr>
            <a:xfrm>
              <a:off x="6547660" y="4154440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8173F2B-E3B4-C745-8048-AF8551692322}"/>
                </a:ext>
              </a:extLst>
            </p:cNvPr>
            <p:cNvSpPr/>
            <p:nvPr/>
          </p:nvSpPr>
          <p:spPr>
            <a:xfrm>
              <a:off x="4479885" y="3249996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0912218-1C89-0E49-888D-E12FF8C3CCE8}"/>
                </a:ext>
              </a:extLst>
            </p:cNvPr>
            <p:cNvSpPr/>
            <p:nvPr/>
          </p:nvSpPr>
          <p:spPr>
            <a:xfrm>
              <a:off x="6919493" y="4300011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720F81B-6D8A-A843-824E-405A4B7B468F}"/>
                </a:ext>
              </a:extLst>
            </p:cNvPr>
            <p:cNvSpPr/>
            <p:nvPr/>
          </p:nvSpPr>
          <p:spPr>
            <a:xfrm>
              <a:off x="6510439" y="4477426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384CC03-02BD-C244-A775-B43E2A55E7F8}"/>
                </a:ext>
              </a:extLst>
            </p:cNvPr>
            <p:cNvSpPr/>
            <p:nvPr/>
          </p:nvSpPr>
          <p:spPr>
            <a:xfrm>
              <a:off x="7074772" y="3933187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25DD9DD-F184-C64E-A7A0-A2960235DE7F}"/>
                </a:ext>
              </a:extLst>
            </p:cNvPr>
            <p:cNvSpPr/>
            <p:nvPr/>
          </p:nvSpPr>
          <p:spPr>
            <a:xfrm>
              <a:off x="7923971" y="3193338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39026E4-A6AE-FB47-99DB-EA35416113A5}"/>
                </a:ext>
              </a:extLst>
            </p:cNvPr>
            <p:cNvSpPr/>
            <p:nvPr/>
          </p:nvSpPr>
          <p:spPr>
            <a:xfrm>
              <a:off x="5506695" y="2601127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1475BFE-AE0B-D04C-B7EB-2CBDCC4E7A8D}"/>
                </a:ext>
              </a:extLst>
            </p:cNvPr>
            <p:cNvSpPr/>
            <p:nvPr/>
          </p:nvSpPr>
          <p:spPr>
            <a:xfrm>
              <a:off x="4889925" y="3201447"/>
              <a:ext cx="2395509" cy="1384863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BE9D17-F4F3-D141-A565-FFB501D672B9}"/>
              </a:ext>
            </a:extLst>
          </p:cNvPr>
          <p:cNvGrpSpPr/>
          <p:nvPr/>
        </p:nvGrpSpPr>
        <p:grpSpPr>
          <a:xfrm>
            <a:off x="964426" y="1211582"/>
            <a:ext cx="2119057" cy="1389545"/>
            <a:chOff x="964426" y="1211582"/>
            <a:chExt cx="2119057" cy="1389545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B5263DB-0B79-4C49-8281-BEB083ADFA9E}"/>
                </a:ext>
              </a:extLst>
            </p:cNvPr>
            <p:cNvSpPr/>
            <p:nvPr/>
          </p:nvSpPr>
          <p:spPr>
            <a:xfrm>
              <a:off x="964426" y="1211582"/>
              <a:ext cx="2119056" cy="13895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1509225-3B12-9E45-AEAE-78DF773F3F21}"/>
                </a:ext>
              </a:extLst>
            </p:cNvPr>
            <p:cNvSpPr/>
            <p:nvPr/>
          </p:nvSpPr>
          <p:spPr>
            <a:xfrm>
              <a:off x="1537367" y="2094935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0910ED6-8F34-FF40-9A44-87E08323D684}"/>
                </a:ext>
              </a:extLst>
            </p:cNvPr>
            <p:cNvSpPr/>
            <p:nvPr/>
          </p:nvSpPr>
          <p:spPr>
            <a:xfrm>
              <a:off x="2564177" y="1446066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DF1ECFA-51AC-0740-9734-8A91E5D12805}"/>
                </a:ext>
              </a:extLst>
            </p:cNvPr>
            <p:cNvSpPr/>
            <p:nvPr/>
          </p:nvSpPr>
          <p:spPr>
            <a:xfrm>
              <a:off x="1955469" y="2080460"/>
              <a:ext cx="1128014" cy="520667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13CC27C7-DF42-A34A-B06F-055C3F5DD7A5}"/>
              </a:ext>
            </a:extLst>
          </p:cNvPr>
          <p:cNvGrpSpPr/>
          <p:nvPr/>
        </p:nvGrpSpPr>
        <p:grpSpPr>
          <a:xfrm>
            <a:off x="9272015" y="1089328"/>
            <a:ext cx="2119057" cy="1389545"/>
            <a:chOff x="9272015" y="1089328"/>
            <a:chExt cx="2119057" cy="1389545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C3C73F6-2535-B848-A8C8-4F502910D0BF}"/>
                </a:ext>
              </a:extLst>
            </p:cNvPr>
            <p:cNvSpPr/>
            <p:nvPr/>
          </p:nvSpPr>
          <p:spPr>
            <a:xfrm>
              <a:off x="9272016" y="1089328"/>
              <a:ext cx="2119056" cy="13895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4F3F019-DBEE-7843-A672-B08D1A38616C}"/>
                </a:ext>
              </a:extLst>
            </p:cNvPr>
            <p:cNvSpPr/>
            <p:nvPr/>
          </p:nvSpPr>
          <p:spPr>
            <a:xfrm>
              <a:off x="10008801" y="2047122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5091DBF-14F5-B547-A387-7E6CCD3C1081}"/>
                </a:ext>
              </a:extLst>
            </p:cNvPr>
            <p:cNvSpPr/>
            <p:nvPr/>
          </p:nvSpPr>
          <p:spPr>
            <a:xfrm>
              <a:off x="10481908" y="1669546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8B1CF6C-47B2-3B48-8EE3-5EA5B979DD59}"/>
                </a:ext>
              </a:extLst>
            </p:cNvPr>
            <p:cNvSpPr/>
            <p:nvPr/>
          </p:nvSpPr>
          <p:spPr>
            <a:xfrm>
              <a:off x="11143523" y="1916024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DA8535F-E711-DD49-BD3F-5B53DCD4DBF5}"/>
                </a:ext>
              </a:extLst>
            </p:cNvPr>
            <p:cNvSpPr/>
            <p:nvPr/>
          </p:nvSpPr>
          <p:spPr>
            <a:xfrm>
              <a:off x="9272015" y="1916024"/>
              <a:ext cx="1247113" cy="562849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0208585-59B9-BF40-8971-E39EAA72069B}"/>
              </a:ext>
            </a:extLst>
          </p:cNvPr>
          <p:cNvGrpSpPr/>
          <p:nvPr/>
        </p:nvGrpSpPr>
        <p:grpSpPr>
          <a:xfrm>
            <a:off x="964426" y="4763596"/>
            <a:ext cx="2119056" cy="1389545"/>
            <a:chOff x="964426" y="4763596"/>
            <a:chExt cx="2119056" cy="138954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739A801-9B68-3B49-8D9C-7BEF2DC73BA3}"/>
                </a:ext>
              </a:extLst>
            </p:cNvPr>
            <p:cNvSpPr/>
            <p:nvPr/>
          </p:nvSpPr>
          <p:spPr>
            <a:xfrm>
              <a:off x="964426" y="4763596"/>
              <a:ext cx="2119056" cy="1389545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D7C1ABB-6070-3046-89A2-6E45E146ABE9}"/>
                </a:ext>
              </a:extLst>
            </p:cNvPr>
            <p:cNvSpPr/>
            <p:nvPr/>
          </p:nvSpPr>
          <p:spPr>
            <a:xfrm>
              <a:off x="1947407" y="4763596"/>
              <a:ext cx="1136075" cy="803656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4B316C4-94BB-6B4C-8241-4D14CEF1EB20}"/>
              </a:ext>
            </a:extLst>
          </p:cNvPr>
          <p:cNvGrpSpPr/>
          <p:nvPr/>
        </p:nvGrpSpPr>
        <p:grpSpPr>
          <a:xfrm>
            <a:off x="9313228" y="4763596"/>
            <a:ext cx="2119056" cy="1389545"/>
            <a:chOff x="9313228" y="4763596"/>
            <a:chExt cx="2119056" cy="1389545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750A1D8-53C8-D34B-8BAC-019FCFBEA8CD}"/>
                </a:ext>
              </a:extLst>
            </p:cNvPr>
            <p:cNvSpPr/>
            <p:nvPr/>
          </p:nvSpPr>
          <p:spPr>
            <a:xfrm>
              <a:off x="9313228" y="4763596"/>
              <a:ext cx="2119056" cy="1389545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D0C959F-32CF-5149-81DB-26089BF420E6}"/>
                </a:ext>
              </a:extLst>
            </p:cNvPr>
            <p:cNvSpPr/>
            <p:nvPr/>
          </p:nvSpPr>
          <p:spPr>
            <a:xfrm>
              <a:off x="9808424" y="5135382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FED6D2C-A1A0-A843-9577-23D0F40C59A2}"/>
                </a:ext>
              </a:extLst>
            </p:cNvPr>
            <p:cNvSpPr/>
            <p:nvPr/>
          </p:nvSpPr>
          <p:spPr>
            <a:xfrm>
              <a:off x="10180257" y="5280953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B628489-E664-0448-9FA9-48760C262FCA}"/>
                </a:ext>
              </a:extLst>
            </p:cNvPr>
            <p:cNvSpPr/>
            <p:nvPr/>
          </p:nvSpPr>
          <p:spPr>
            <a:xfrm>
              <a:off x="9771203" y="5458368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58549D8-4A45-F345-A747-8548FE158C9C}"/>
                </a:ext>
              </a:extLst>
            </p:cNvPr>
            <p:cNvSpPr/>
            <p:nvPr/>
          </p:nvSpPr>
          <p:spPr>
            <a:xfrm>
              <a:off x="10335536" y="4914129"/>
              <a:ext cx="74440" cy="7444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2B23510-DDF4-0741-96E7-5BE987548F17}"/>
                </a:ext>
              </a:extLst>
            </p:cNvPr>
            <p:cNvSpPr/>
            <p:nvPr/>
          </p:nvSpPr>
          <p:spPr>
            <a:xfrm>
              <a:off x="9313228" y="4763596"/>
              <a:ext cx="1232970" cy="803656"/>
            </a:xfrm>
            <a:prstGeom prst="rect">
              <a:avLst/>
            </a:prstGeom>
            <a:solidFill>
              <a:schemeClr val="accent4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8A199CE-27B9-F14A-B032-355B4D46C963}"/>
              </a:ext>
            </a:extLst>
          </p:cNvPr>
          <p:cNvCxnSpPr/>
          <p:nvPr/>
        </p:nvCxnSpPr>
        <p:spPr>
          <a:xfrm flipH="1" flipV="1">
            <a:off x="3200400" y="2254469"/>
            <a:ext cx="606972" cy="3466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78BBC5B-EB42-C847-AEA9-74F8376B3E3F}"/>
              </a:ext>
            </a:extLst>
          </p:cNvPr>
          <p:cNvCxnSpPr>
            <a:cxnSpLocks/>
          </p:cNvCxnSpPr>
          <p:nvPr/>
        </p:nvCxnSpPr>
        <p:spPr>
          <a:xfrm flipH="1">
            <a:off x="3200400" y="4599003"/>
            <a:ext cx="606972" cy="536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F640C7A-74B0-B442-9D65-C0D00B120DE3}"/>
              </a:ext>
            </a:extLst>
          </p:cNvPr>
          <p:cNvCxnSpPr>
            <a:cxnSpLocks/>
          </p:cNvCxnSpPr>
          <p:nvPr/>
        </p:nvCxnSpPr>
        <p:spPr>
          <a:xfrm>
            <a:off x="8311077" y="4662287"/>
            <a:ext cx="882751" cy="5099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A053013-0F1E-514E-9486-DD074C4E587A}"/>
              </a:ext>
            </a:extLst>
          </p:cNvPr>
          <p:cNvCxnSpPr>
            <a:cxnSpLocks/>
          </p:cNvCxnSpPr>
          <p:nvPr/>
        </p:nvCxnSpPr>
        <p:spPr>
          <a:xfrm flipV="1">
            <a:off x="8293820" y="2047122"/>
            <a:ext cx="863121" cy="9479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C7BE111C-034A-DA42-A27B-F187A3AFB9FB}"/>
              </a:ext>
            </a:extLst>
          </p:cNvPr>
          <p:cNvSpPr txBox="1">
            <a:spLocks/>
          </p:cNvSpPr>
          <p:nvPr/>
        </p:nvSpPr>
        <p:spPr>
          <a:xfrm>
            <a:off x="3344990" y="5270105"/>
            <a:ext cx="5762126" cy="145386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i="1" dirty="0"/>
              <a:t>If the area we are querying is the entire “world”, then we will </a:t>
            </a:r>
            <a:r>
              <a:rPr lang="en-US" sz="1600" b="1" i="1" dirty="0" err="1"/>
              <a:t>recurse</a:t>
            </a:r>
            <a:r>
              <a:rPr lang="en-US" sz="1600" b="1" i="1" dirty="0"/>
              <a:t> four times on EACH internal node, leading to a linear running time.</a:t>
            </a:r>
          </a:p>
          <a:p>
            <a:pPr marL="0" indent="0">
              <a:buNone/>
            </a:pPr>
            <a:endParaRPr lang="en-US" sz="1600" b="1" i="1" dirty="0"/>
          </a:p>
          <a:p>
            <a:pPr marL="0" indent="0">
              <a:buNone/>
            </a:pPr>
            <a:r>
              <a:rPr lang="en-US" sz="1600" b="1" dirty="0"/>
              <a:t>Fix: if the area is ENTIRE quad, just return the answer directly!</a:t>
            </a:r>
          </a:p>
        </p:txBody>
      </p:sp>
    </p:spTree>
    <p:extLst>
      <p:ext uri="{BB962C8B-B14F-4D97-AF65-F5344CB8AC3E}">
        <p14:creationId xmlns:p14="http://schemas.microsoft.com/office/powerpoint/2010/main" val="28072110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Updating Quad Tree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7E0EDE-F53A-8341-AC3F-C90A9D29D276}"/>
              </a:ext>
            </a:extLst>
          </p:cNvPr>
          <p:cNvSpPr txBox="1">
            <a:spLocks/>
          </p:cNvSpPr>
          <p:nvPr/>
        </p:nvSpPr>
        <p:spPr>
          <a:xfrm>
            <a:off x="1986455" y="1089328"/>
            <a:ext cx="4043855" cy="487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i="1" u="sng" dirty="0"/>
              <a:t>Quad objects store nodes of our tree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E4D03F-5786-1B42-9DA4-36F468107A37}"/>
              </a:ext>
            </a:extLst>
          </p:cNvPr>
          <p:cNvSpPr txBox="1">
            <a:spLocks/>
          </p:cNvSpPr>
          <p:nvPr/>
        </p:nvSpPr>
        <p:spPr>
          <a:xfrm>
            <a:off x="1986455" y="1576550"/>
            <a:ext cx="4043855" cy="504496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Object Quad: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/* Details of physical bounds for this quad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Point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topLeft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Point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bottomRight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	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/* Points stored here (if leaf node only)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Point[] data;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b="1" dirty="0">
                <a:solidFill>
                  <a:sysClr val="windowText" lastClr="000000"/>
                </a:solidFill>
              </a:rPr>
              <a:t>    </a:t>
            </a:r>
            <a:r>
              <a:rPr lang="en-US" sz="1600" b="1" i="1" u="sng" dirty="0" err="1">
                <a:solidFill>
                  <a:sysClr val="windowText" lastClr="000000"/>
                </a:solidFill>
              </a:rPr>
              <a:t>int</a:t>
            </a:r>
            <a:r>
              <a:rPr lang="en-US" sz="1600" b="1" i="1" u="sng" dirty="0">
                <a:solidFill>
                  <a:sysClr val="windowText" lastClr="000000"/>
                </a:solidFill>
              </a:rPr>
              <a:t> count;</a:t>
            </a:r>
            <a:r>
              <a:rPr lang="en-US" sz="1600" dirty="0">
                <a:solidFill>
                  <a:sysClr val="windowText" lastClr="000000"/>
                </a:solidFill>
              </a:rPr>
              <a:t>  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//Store full count of nodes</a:t>
            </a:r>
            <a:endParaRPr lang="en-US" sz="1600" b="1" i="1" u="sng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	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</a:t>
            </a:r>
            <a:r>
              <a:rPr lang="en-US" sz="1600" i="1" dirty="0">
                <a:solidFill>
                  <a:schemeClr val="tx1">
                    <a:lumMod val="50000"/>
                  </a:schemeClr>
                </a:solidFill>
              </a:rPr>
              <a:t>/* Children of this tree (null if not exists) */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Quad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topLeftChild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Quad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topRightChild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Quad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bottomLeftChild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i="1" dirty="0">
                <a:solidFill>
                  <a:sysClr val="windowText" lastClr="000000"/>
                </a:solidFill>
              </a:rPr>
              <a:t>    Quad </a:t>
            </a:r>
            <a:r>
              <a:rPr lang="en-US" sz="1600" i="1" dirty="0" err="1">
                <a:solidFill>
                  <a:sysClr val="windowText" lastClr="000000"/>
                </a:solidFill>
              </a:rPr>
              <a:t>bottomRightChild</a:t>
            </a:r>
            <a:r>
              <a:rPr lang="en-US" sz="1600" i="1" dirty="0">
                <a:solidFill>
                  <a:sysClr val="windowText" lastClr="000000"/>
                </a:solidFill>
              </a:rPr>
              <a:t>;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8069AAB-0A58-3F4C-AE91-3DA5ECD8FBC6}"/>
              </a:ext>
            </a:extLst>
          </p:cNvPr>
          <p:cNvSpPr txBox="1">
            <a:spLocks/>
          </p:cNvSpPr>
          <p:nvPr/>
        </p:nvSpPr>
        <p:spPr>
          <a:xfrm>
            <a:off x="94593" y="2427156"/>
            <a:ext cx="1686910" cy="121467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i="1" dirty="0"/>
              <a:t>Stores total number of points in this quad. Can return this if query area is entire quad!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2418B3C-8D83-9846-88F4-4D89A287EC30}"/>
              </a:ext>
            </a:extLst>
          </p:cNvPr>
          <p:cNvSpPr txBox="1">
            <a:spLocks/>
          </p:cNvSpPr>
          <p:nvPr/>
        </p:nvSpPr>
        <p:spPr>
          <a:xfrm>
            <a:off x="6892164" y="1089328"/>
            <a:ext cx="4309236" cy="487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i="1" u="sng" dirty="0"/>
              <a:t>Considerations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F1A44DD-C7E9-B54B-BAD6-C7760A1901AB}"/>
              </a:ext>
            </a:extLst>
          </p:cNvPr>
          <p:cNvCxnSpPr>
            <a:cxnSpLocks/>
          </p:cNvCxnSpPr>
          <p:nvPr/>
        </p:nvCxnSpPr>
        <p:spPr>
          <a:xfrm>
            <a:off x="1466193" y="3468414"/>
            <a:ext cx="433552" cy="6858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9DFB9E9-B9F5-C64A-BEF0-F6773FBC86DD}"/>
              </a:ext>
            </a:extLst>
          </p:cNvPr>
          <p:cNvSpPr txBox="1">
            <a:spLocks/>
          </p:cNvSpPr>
          <p:nvPr/>
        </p:nvSpPr>
        <p:spPr>
          <a:xfrm>
            <a:off x="6432331" y="1576550"/>
            <a:ext cx="4942490" cy="4950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Need to update this count while </a:t>
            </a:r>
            <a:r>
              <a:rPr lang="en-US" sz="1600" dirty="0" err="1"/>
              <a:t>recursing</a:t>
            </a:r>
            <a:r>
              <a:rPr lang="en-US" sz="1600" dirty="0"/>
              <a:t> during insert and delete methods (easy to do)</a:t>
            </a:r>
          </a:p>
          <a:p>
            <a:r>
              <a:rPr lang="en-US" sz="1600" dirty="0" err="1"/>
              <a:t>getCount</a:t>
            </a:r>
            <a:r>
              <a:rPr lang="en-US" sz="1600" dirty="0"/>
              <a:t>() needs a new base case. If query area is entire quad area, just return count;</a:t>
            </a:r>
          </a:p>
          <a:p>
            <a:r>
              <a:rPr lang="en-US" sz="1600" dirty="0"/>
              <a:t>Note that this works with ANY specific statistic on the points. Only requirements:</a:t>
            </a:r>
          </a:p>
          <a:p>
            <a:pPr lvl="1"/>
            <a:r>
              <a:rPr lang="en-US" sz="1200" dirty="0"/>
              <a:t>Requires a constant amount of storage</a:t>
            </a:r>
          </a:p>
          <a:p>
            <a:pPr lvl="1"/>
            <a:r>
              <a:rPr lang="en-US" sz="1200" dirty="0"/>
              <a:t>Can be easily merged: For example, if I know the count of two quads I can very easily figure out the count of one quad containing both (just add the counts together)</a:t>
            </a:r>
          </a:p>
          <a:p>
            <a:r>
              <a:rPr lang="en-US" sz="1600" dirty="0"/>
              <a:t>Is it fast? Well consider this:</a:t>
            </a:r>
          </a:p>
          <a:p>
            <a:pPr lvl="1"/>
            <a:r>
              <a:rPr lang="en-US" sz="1200" dirty="0"/>
              <a:t>Large query areas will hit a base case FAST because they will cover entire quads very early in the search (good!!)</a:t>
            </a:r>
          </a:p>
          <a:p>
            <a:pPr lvl="1"/>
            <a:r>
              <a:rPr lang="en-US" sz="1200" dirty="0"/>
              <a:t>Small query areas are more likely to fall completely in ONE quad and only </a:t>
            </a:r>
            <a:r>
              <a:rPr lang="en-US" sz="1200" dirty="0" err="1"/>
              <a:t>recurse</a:t>
            </a:r>
            <a:r>
              <a:rPr lang="en-US" sz="1200" dirty="0"/>
              <a:t> in one direction (FAST!)</a:t>
            </a:r>
          </a:p>
        </p:txBody>
      </p:sp>
    </p:spTree>
    <p:extLst>
      <p:ext uri="{BB962C8B-B14F-4D97-AF65-F5344CB8AC3E}">
        <p14:creationId xmlns:p14="http://schemas.microsoft.com/office/powerpoint/2010/main" val="26568397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19C56-21DC-0A40-AA49-9AF4AF4C9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8069959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Conclusions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36B35A7-33B4-2246-9592-F0BBDFD568CC}"/>
              </a:ext>
            </a:extLst>
          </p:cNvPr>
          <p:cNvSpPr txBox="1">
            <a:spLocks/>
          </p:cNvSpPr>
          <p:nvPr/>
        </p:nvSpPr>
        <p:spPr>
          <a:xfrm>
            <a:off x="1371680" y="1805152"/>
            <a:ext cx="9445461" cy="474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u="sng" dirty="0"/>
              <a:t>Convex Hull</a:t>
            </a:r>
            <a:r>
              <a:rPr lang="en-US" sz="2000" dirty="0"/>
              <a:t>: A nice example of a computational geometry algorithm that uses radial sweep approach. MANY applications in practice.</a:t>
            </a:r>
          </a:p>
          <a:p>
            <a:pPr marL="0" indent="0">
              <a:buNone/>
            </a:pPr>
            <a:endParaRPr lang="en-US" sz="2000" b="1" i="1" u="sng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Quad Tree</a:t>
            </a:r>
            <a:r>
              <a:rPr lang="en-US" sz="2000" dirty="0"/>
              <a:t>: A nice example of a data structure involving geometric / spatial data. Can be extended for fuller functionality.</a:t>
            </a:r>
          </a:p>
          <a:p>
            <a:pPr marL="0" indent="0">
              <a:buNone/>
            </a:pPr>
            <a:br>
              <a:rPr lang="en-US" sz="20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54641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Convex Hulls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7E0EDE-F53A-8341-AC3F-C90A9D29D276}"/>
              </a:ext>
            </a:extLst>
          </p:cNvPr>
          <p:cNvSpPr txBox="1">
            <a:spLocks/>
          </p:cNvSpPr>
          <p:nvPr/>
        </p:nvSpPr>
        <p:spPr>
          <a:xfrm>
            <a:off x="880953" y="1137590"/>
            <a:ext cx="5165119" cy="5404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Convex Hull</a:t>
            </a:r>
            <a:r>
              <a:rPr lang="en-US" sz="2000" b="1" u="sng" dirty="0"/>
              <a:t>:</a:t>
            </a:r>
            <a:r>
              <a:rPr lang="en-US" sz="2000" dirty="0"/>
              <a:t> Given a set of unique points Q, no three of which are colinear, the convex hull is the smallest convex polygon in which every point in Q is on are inside the hull.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In other words</a:t>
            </a:r>
            <a:r>
              <a:rPr lang="en-US" sz="2000" dirty="0"/>
              <a:t>: The polygon you would get if the points were “pins” and you stretched a rubber band around the exterior of the points.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Applications</a:t>
            </a:r>
            <a:r>
              <a:rPr lang="en-US" sz="2000" dirty="0"/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  - Collision detection for complex shapes</a:t>
            </a:r>
            <a:br>
              <a:rPr lang="en-US" sz="2000" dirty="0"/>
            </a:br>
            <a:r>
              <a:rPr lang="en-US" sz="2000" dirty="0"/>
              <a:t>  - Magic-Wand tool in photoshop</a:t>
            </a:r>
            <a:br>
              <a:rPr lang="en-US" sz="2000" dirty="0"/>
            </a:br>
            <a:r>
              <a:rPr lang="en-US" sz="2000" dirty="0"/>
              <a:t>  - Area of rainfall when viewed from above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B6EBEC-CD1E-A349-8682-C97728665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3014" y="1205756"/>
            <a:ext cx="5134568" cy="327953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1BD306F-3E78-B946-9574-9913A443464E}"/>
              </a:ext>
            </a:extLst>
          </p:cNvPr>
          <p:cNvSpPr txBox="1">
            <a:spLocks/>
          </p:cNvSpPr>
          <p:nvPr/>
        </p:nvSpPr>
        <p:spPr>
          <a:xfrm>
            <a:off x="8592207" y="5478517"/>
            <a:ext cx="2455203" cy="1190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Remember that the points must be unique and no three can be co-linear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846F7D7-80F9-ED45-9656-AD4C104CDF80}"/>
              </a:ext>
            </a:extLst>
          </p:cNvPr>
          <p:cNvCxnSpPr/>
          <p:nvPr/>
        </p:nvCxnSpPr>
        <p:spPr>
          <a:xfrm flipH="1" flipV="1">
            <a:off x="8828690" y="4658710"/>
            <a:ext cx="677917" cy="7646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910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Convex Hull: Graham’s Scan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7E0EDE-F53A-8341-AC3F-C90A9D29D276}"/>
              </a:ext>
            </a:extLst>
          </p:cNvPr>
          <p:cNvSpPr txBox="1">
            <a:spLocks/>
          </p:cNvSpPr>
          <p:nvPr/>
        </p:nvSpPr>
        <p:spPr>
          <a:xfrm>
            <a:off x="880953" y="1355834"/>
            <a:ext cx="5165119" cy="3164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Graham’s Scan</a:t>
            </a:r>
            <a:r>
              <a:rPr lang="en-US" sz="2000" b="1" u="sng" dirty="0"/>
              <a:t>:</a:t>
            </a:r>
            <a:r>
              <a:rPr lang="en-US" sz="2000" dirty="0"/>
              <a:t> is an algorithm that can compute the convex hull efficiently.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i="1" u="sng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The algorithm performs a </a:t>
            </a:r>
            <a:r>
              <a:rPr lang="en-US" sz="2000" b="1" i="1" u="sng" dirty="0"/>
              <a:t>rotational sweep</a:t>
            </a:r>
            <a:r>
              <a:rPr lang="en-US" sz="2000" dirty="0"/>
              <a:t>, starting at the lowest point and rotating around the points in counter-clockwise order.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1BD306F-3E78-B946-9574-9913A443464E}"/>
              </a:ext>
            </a:extLst>
          </p:cNvPr>
          <p:cNvSpPr txBox="1">
            <a:spLocks/>
          </p:cNvSpPr>
          <p:nvPr/>
        </p:nvSpPr>
        <p:spPr>
          <a:xfrm>
            <a:off x="8592207" y="5478517"/>
            <a:ext cx="2455203" cy="1190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Algorithm will start at the lowest y-coordinate point (in this case, p</a:t>
            </a:r>
            <a:r>
              <a:rPr lang="en-US" sz="1600" i="1" baseline="-25000" dirty="0"/>
              <a:t>0</a:t>
            </a:r>
            <a:r>
              <a:rPr lang="en-US" sz="1600" i="1" dirty="0"/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846F7D7-80F9-ED45-9656-AD4C104CDF80}"/>
              </a:ext>
            </a:extLst>
          </p:cNvPr>
          <p:cNvCxnSpPr/>
          <p:nvPr/>
        </p:nvCxnSpPr>
        <p:spPr>
          <a:xfrm flipH="1" flipV="1">
            <a:off x="8828690" y="4658710"/>
            <a:ext cx="677917" cy="7646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BFA3F17-2B3D-1F4F-94B7-1A2923912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625" y="1298343"/>
            <a:ext cx="4948953" cy="3151351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6CC7369-A537-7742-AE97-9498B2E1B4C9}"/>
              </a:ext>
            </a:extLst>
          </p:cNvPr>
          <p:cNvCxnSpPr>
            <a:cxnSpLocks/>
          </p:cNvCxnSpPr>
          <p:nvPr/>
        </p:nvCxnSpPr>
        <p:spPr>
          <a:xfrm flipV="1">
            <a:off x="5060731" y="4520639"/>
            <a:ext cx="2650277" cy="760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719391C-09B7-6340-8DBA-D713A124E48F}"/>
              </a:ext>
            </a:extLst>
          </p:cNvPr>
          <p:cNvSpPr txBox="1">
            <a:spLocks/>
          </p:cNvSpPr>
          <p:nvPr/>
        </p:nvSpPr>
        <p:spPr>
          <a:xfrm>
            <a:off x="2886045" y="5339838"/>
            <a:ext cx="3229303" cy="1190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i="1" dirty="0"/>
              <a:t>Points are then ordered by increasing polar angle, relative to p</a:t>
            </a:r>
            <a:r>
              <a:rPr lang="en-US" sz="1600" i="1" baseline="-250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696999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Convex Hull: Graham’s Scan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67E0EDE-F53A-8341-AC3F-C90A9D29D276}"/>
              </a:ext>
            </a:extLst>
          </p:cNvPr>
          <p:cNvSpPr txBox="1">
            <a:spLocks/>
          </p:cNvSpPr>
          <p:nvPr/>
        </p:nvSpPr>
        <p:spPr>
          <a:xfrm>
            <a:off x="630621" y="1789393"/>
            <a:ext cx="5924495" cy="38467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As always, we need a </a:t>
            </a:r>
            <a:r>
              <a:rPr lang="en-US" sz="2000" b="1" i="1" u="sng" dirty="0"/>
              <a:t>key observation</a:t>
            </a:r>
            <a:r>
              <a:rPr lang="en-US" sz="2000" dirty="0"/>
              <a:t>! What is the </a:t>
            </a:r>
            <a:r>
              <a:rPr lang="en-US" sz="2000" i="1" dirty="0"/>
              <a:t>property we can exploit </a:t>
            </a:r>
            <a:r>
              <a:rPr lang="en-US" sz="2000" dirty="0"/>
              <a:t>to find the next point that must be on the convex hull?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i="1" u="sng" dirty="0"/>
              <a:t>Idea</a:t>
            </a:r>
            <a:r>
              <a:rPr lang="en-US" sz="2000" dirty="0"/>
              <a:t>: Look at the turn direction of next three points </a:t>
            </a:r>
            <a:r>
              <a:rPr lang="en-US" sz="2000" b="1" i="1" u="sng" dirty="0"/>
              <a:t>a, b, c</a:t>
            </a: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Point </a:t>
            </a:r>
            <a:r>
              <a:rPr lang="en-US" sz="2000" b="1" i="1" u="sng" dirty="0"/>
              <a:t>b</a:t>
            </a:r>
            <a:r>
              <a:rPr lang="en-US" sz="2000" dirty="0"/>
              <a:t> is NOT on the convex hull if………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FA3F17-2B3D-1F4F-94B7-1A2923912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9710" y="1876096"/>
            <a:ext cx="4948953" cy="3151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4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Graham’s Scan: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879763-4D2E-BE4D-90ED-A294EFA83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741" y="1186166"/>
            <a:ext cx="7679340" cy="540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222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04CD-2329-4D47-84D9-12CB3EDD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8903"/>
            <a:ext cx="9905998" cy="860425"/>
          </a:xfrm>
        </p:spPr>
        <p:txBody>
          <a:bodyPr/>
          <a:lstStyle/>
          <a:p>
            <a:pPr algn="ctr"/>
            <a:r>
              <a:rPr lang="en-US" dirty="0"/>
              <a:t>Graham’s Scan: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E88DC9-42C5-0947-BA76-48F4CA72A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45" y="1918354"/>
            <a:ext cx="4948953" cy="31513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3361CE-6908-2047-9FF8-B6E34F614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327" y="1814784"/>
            <a:ext cx="4891227" cy="335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517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{78731ABC-CB82-E74D-A429-13D3326A7E5D}tf10001122</Template>
  <TotalTime>8759</TotalTime>
  <Words>2417</Words>
  <Application>Microsoft Macintosh PowerPoint</Application>
  <PresentationFormat>Widescreen</PresentationFormat>
  <Paragraphs>247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Cambria Math</vt:lpstr>
      <vt:lpstr>Trebuchet MS</vt:lpstr>
      <vt:lpstr>Tw Cen MT</vt:lpstr>
      <vt:lpstr>Circuit</vt:lpstr>
      <vt:lpstr>Computational Geometry</vt:lpstr>
      <vt:lpstr>Introduction</vt:lpstr>
      <vt:lpstr>Part 2: Computational Geometry</vt:lpstr>
      <vt:lpstr>Convex Hull</vt:lpstr>
      <vt:lpstr>Convex Hulls</vt:lpstr>
      <vt:lpstr>Convex Hull: Graham’s Scan</vt:lpstr>
      <vt:lpstr>Convex Hull: Graham’s Scan</vt:lpstr>
      <vt:lpstr>Graham’s Scan: Code</vt:lpstr>
      <vt:lpstr>Graham’s Scan: Example</vt:lpstr>
      <vt:lpstr>Graham’s Scan: Example</vt:lpstr>
      <vt:lpstr>Graham’s Scan: Example</vt:lpstr>
      <vt:lpstr>Graham’s Scan: Example</vt:lpstr>
      <vt:lpstr>Graham’s Scan: Example</vt:lpstr>
      <vt:lpstr>ASIDE: Farthest Pair of Points</vt:lpstr>
      <vt:lpstr>Quad-Trees</vt:lpstr>
      <vt:lpstr>Problem: Keeping Track of Data Points</vt:lpstr>
      <vt:lpstr>Traditional Data Structures Will Not Work</vt:lpstr>
      <vt:lpstr>Enter the Quad Tree</vt:lpstr>
      <vt:lpstr>Enter the Quad Tree</vt:lpstr>
      <vt:lpstr>Building A Quad Tree</vt:lpstr>
      <vt:lpstr>Quad Tree: Insert</vt:lpstr>
      <vt:lpstr>Insert Cases: Recursive Case 1</vt:lpstr>
      <vt:lpstr>Insert Cases: Recursive Case 2</vt:lpstr>
      <vt:lpstr>Insert Cases: Recursive Case 3</vt:lpstr>
      <vt:lpstr>Insert Cases: Recursive Case 3</vt:lpstr>
      <vt:lpstr>Insert Cases: Base Case 1</vt:lpstr>
      <vt:lpstr>Quad Tree: Insert</vt:lpstr>
      <vt:lpstr>Quad Tree: Delete</vt:lpstr>
      <vt:lpstr>Quad Tree: Delete Base Cases</vt:lpstr>
      <vt:lpstr>Quad Tree: Delete Recursive Cases</vt:lpstr>
      <vt:lpstr>Checking If Merge is Necessary</vt:lpstr>
      <vt:lpstr>Merge Operation</vt:lpstr>
      <vt:lpstr>Quad Tree: Contains</vt:lpstr>
      <vt:lpstr>Quad Tree: Get Count By Area</vt:lpstr>
      <vt:lpstr>Example: Get Count in Range</vt:lpstr>
      <vt:lpstr>Get Count: Base Cases</vt:lpstr>
      <vt:lpstr>Get Count: Recursive Case</vt:lpstr>
      <vt:lpstr>Get Count: Recursive Case</vt:lpstr>
      <vt:lpstr>Quad Tree: Analysis</vt:lpstr>
      <vt:lpstr>Why is get Count Linear Time?</vt:lpstr>
      <vt:lpstr>Updating Quad Tree</vt:lpstr>
      <vt:lpstr>Conclusion</vt:lpstr>
      <vt:lpstr>Conclusions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Programming</dc:title>
  <dc:creator>Mark Floryan</dc:creator>
  <cp:lastModifiedBy>Mark Floryan</cp:lastModifiedBy>
  <cp:revision>130</cp:revision>
  <dcterms:created xsi:type="dcterms:W3CDTF">2023-02-24T14:15:53Z</dcterms:created>
  <dcterms:modified xsi:type="dcterms:W3CDTF">2025-03-14T17:25:32Z</dcterms:modified>
</cp:coreProperties>
</file>

<file path=docProps/thumbnail.jpeg>
</file>